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55" r:id="rId1"/>
  </p:sldMasterIdLst>
  <p:notesMasterIdLst>
    <p:notesMasterId r:id="rId19"/>
  </p:notesMasterIdLst>
  <p:sldIdLst>
    <p:sldId id="493" r:id="rId2"/>
    <p:sldId id="494" r:id="rId3"/>
    <p:sldId id="495" r:id="rId4"/>
    <p:sldId id="496" r:id="rId5"/>
    <p:sldId id="497" r:id="rId6"/>
    <p:sldId id="500" r:id="rId7"/>
    <p:sldId id="501" r:id="rId8"/>
    <p:sldId id="502" r:id="rId9"/>
    <p:sldId id="505" r:id="rId10"/>
    <p:sldId id="507" r:id="rId11"/>
    <p:sldId id="508" r:id="rId12"/>
    <p:sldId id="509" r:id="rId13"/>
    <p:sldId id="510" r:id="rId14"/>
    <p:sldId id="511" r:id="rId15"/>
    <p:sldId id="512" r:id="rId16"/>
    <p:sldId id="513"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69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A85B39-39FB-4797-A80D-2AFA60A4C2AA}" type="datetimeFigureOut">
              <a:rPr lang="ru-RU" smtClean="0"/>
              <a:pPr/>
              <a:t>01.07.2021</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B9B65C-29EF-42DD-B103-0A9680EF9D6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EE5C550-E790-4EAC-B944-78AD3E5E989D}" type="datetimeFigureOut">
              <a:rPr lang="uk-UA" smtClean="0"/>
              <a:pPr/>
              <a:t>01.07.2021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132ECD-9349-40A4-9C5C-177E1C0FA296}" type="slidenum">
              <a:rPr lang="uk-UA" smtClean="0"/>
              <a:pPr/>
              <a:t>‹#›</a:t>
            </a:fld>
            <a:endParaRPr lang="uk-UA"/>
          </a:p>
        </p:txBody>
      </p:sp>
    </p:spTree>
    <p:extLst>
      <p:ext uri="{BB962C8B-B14F-4D97-AF65-F5344CB8AC3E}">
        <p14:creationId xmlns:p14="http://schemas.microsoft.com/office/powerpoint/2010/main" val="2549948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EE5C550-E790-4EAC-B944-78AD3E5E989D}" type="datetimeFigureOut">
              <a:rPr lang="uk-UA" smtClean="0"/>
              <a:pPr/>
              <a:t>01.07.2021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132ECD-9349-40A4-9C5C-177E1C0FA296}" type="slidenum">
              <a:rPr lang="uk-UA" smtClean="0"/>
              <a:pPr/>
              <a:t>‹#›</a:t>
            </a:fld>
            <a:endParaRPr lang="uk-UA"/>
          </a:p>
        </p:txBody>
      </p:sp>
    </p:spTree>
    <p:extLst>
      <p:ext uri="{BB962C8B-B14F-4D97-AF65-F5344CB8AC3E}">
        <p14:creationId xmlns:p14="http://schemas.microsoft.com/office/powerpoint/2010/main" val="372451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2EE5C550-E790-4EAC-B944-78AD3E5E989D}" type="datetimeFigureOut">
              <a:rPr lang="uk-UA" smtClean="0"/>
              <a:pPr/>
              <a:t>01.07.2021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132ECD-9349-40A4-9C5C-177E1C0FA296}" type="slidenum">
              <a:rPr lang="uk-UA" smtClean="0"/>
              <a:pPr/>
              <a:t>‹#›</a:t>
            </a:fld>
            <a:endParaRPr lang="uk-UA"/>
          </a:p>
        </p:txBody>
      </p:sp>
    </p:spTree>
    <p:extLst>
      <p:ext uri="{BB962C8B-B14F-4D97-AF65-F5344CB8AC3E}">
        <p14:creationId xmlns:p14="http://schemas.microsoft.com/office/powerpoint/2010/main" val="2691021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EE5C550-E790-4EAC-B944-78AD3E5E989D}" type="datetimeFigureOut">
              <a:rPr lang="uk-UA" smtClean="0"/>
              <a:pPr/>
              <a:t>01.07.2021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132ECD-9349-40A4-9C5C-177E1C0FA296}" type="slidenum">
              <a:rPr lang="uk-UA" smtClean="0"/>
              <a:pPr/>
              <a:t>‹#›</a:t>
            </a:fld>
            <a:endParaRPr lang="uk-UA"/>
          </a:p>
        </p:txBody>
      </p:sp>
    </p:spTree>
    <p:extLst>
      <p:ext uri="{BB962C8B-B14F-4D97-AF65-F5344CB8AC3E}">
        <p14:creationId xmlns:p14="http://schemas.microsoft.com/office/powerpoint/2010/main" val="1790568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ru-RU"/>
              <a:t>Образец заголовка</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EE5C550-E790-4EAC-B944-78AD3E5E989D}" type="datetimeFigureOut">
              <a:rPr lang="uk-UA" smtClean="0"/>
              <a:pPr/>
              <a:t>01.07.2021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132ECD-9349-40A4-9C5C-177E1C0FA296}" type="slidenum">
              <a:rPr lang="uk-UA" smtClean="0"/>
              <a:pPr/>
              <a:t>‹#›</a:t>
            </a:fld>
            <a:endParaRPr lang="uk-UA"/>
          </a:p>
        </p:txBody>
      </p:sp>
    </p:spTree>
    <p:extLst>
      <p:ext uri="{BB962C8B-B14F-4D97-AF65-F5344CB8AC3E}">
        <p14:creationId xmlns:p14="http://schemas.microsoft.com/office/powerpoint/2010/main" val="3295708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EE5C550-E790-4EAC-B944-78AD3E5E989D}" type="datetimeFigureOut">
              <a:rPr lang="uk-UA" smtClean="0"/>
              <a:pPr/>
              <a:t>01.07.2021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8132ECD-9349-40A4-9C5C-177E1C0FA296}" type="slidenum">
              <a:rPr lang="uk-UA" smtClean="0"/>
              <a:pPr/>
              <a:t>‹#›</a:t>
            </a:fld>
            <a:endParaRPr lang="uk-UA"/>
          </a:p>
        </p:txBody>
      </p:sp>
    </p:spTree>
    <p:extLst>
      <p:ext uri="{BB962C8B-B14F-4D97-AF65-F5344CB8AC3E}">
        <p14:creationId xmlns:p14="http://schemas.microsoft.com/office/powerpoint/2010/main" val="1889819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45127" y="2507550"/>
            <a:ext cx="515620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7550"/>
            <a:ext cx="51816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2EE5C550-E790-4EAC-B944-78AD3E5E989D}" type="datetimeFigureOut">
              <a:rPr lang="uk-UA" smtClean="0"/>
              <a:pPr/>
              <a:t>01.07.2021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8132ECD-9349-40A4-9C5C-177E1C0FA296}" type="slidenum">
              <a:rPr lang="uk-UA" smtClean="0"/>
              <a:pPr/>
              <a:t>‹#›</a:t>
            </a:fld>
            <a:endParaRPr lang="uk-UA"/>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334124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EE5C550-E790-4EAC-B944-78AD3E5E989D}" type="datetimeFigureOut">
              <a:rPr lang="uk-UA" smtClean="0"/>
              <a:pPr/>
              <a:t>01.07.2021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B8132ECD-9349-40A4-9C5C-177E1C0FA296}" type="slidenum">
              <a:rPr lang="uk-UA" smtClean="0"/>
              <a:pPr/>
              <a:t>‹#›</a:t>
            </a:fld>
            <a:endParaRPr lang="uk-UA"/>
          </a:p>
        </p:txBody>
      </p:sp>
      <p:sp>
        <p:nvSpPr>
          <p:cNvPr id="6" name="Title 5"/>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362231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5C550-E790-4EAC-B944-78AD3E5E989D}" type="datetimeFigureOut">
              <a:rPr lang="uk-UA" smtClean="0"/>
              <a:pPr/>
              <a:t>01.07.2021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B8132ECD-9349-40A4-9C5C-177E1C0FA296}" type="slidenum">
              <a:rPr lang="uk-UA" smtClean="0"/>
              <a:pPr/>
              <a:t>‹#›</a:t>
            </a:fld>
            <a:endParaRPr lang="uk-UA"/>
          </a:p>
        </p:txBody>
      </p:sp>
    </p:spTree>
    <p:extLst>
      <p:ext uri="{BB962C8B-B14F-4D97-AF65-F5344CB8AC3E}">
        <p14:creationId xmlns:p14="http://schemas.microsoft.com/office/powerpoint/2010/main" val="291899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ru-RU"/>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EE5C550-E790-4EAC-B944-78AD3E5E989D}" type="datetimeFigureOut">
              <a:rPr lang="uk-UA" smtClean="0"/>
              <a:pPr/>
              <a:t>01.07.2021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8132ECD-9349-40A4-9C5C-177E1C0FA296}" type="slidenum">
              <a:rPr lang="uk-UA" smtClean="0"/>
              <a:pPr/>
              <a:t>‹#›</a:t>
            </a:fld>
            <a:endParaRPr lang="uk-UA"/>
          </a:p>
        </p:txBody>
      </p:sp>
    </p:spTree>
    <p:extLst>
      <p:ext uri="{BB962C8B-B14F-4D97-AF65-F5344CB8AC3E}">
        <p14:creationId xmlns:p14="http://schemas.microsoft.com/office/powerpoint/2010/main" val="1826326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ru-RU"/>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EE5C550-E790-4EAC-B944-78AD3E5E989D}" type="datetimeFigureOut">
              <a:rPr lang="uk-UA" smtClean="0"/>
              <a:pPr/>
              <a:t>01.07.2021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8132ECD-9349-40A4-9C5C-177E1C0FA296}" type="slidenum">
              <a:rPr lang="uk-UA" smtClean="0"/>
              <a:pPr/>
              <a:t>‹#›</a:t>
            </a:fld>
            <a:endParaRPr lang="uk-UA"/>
          </a:p>
        </p:txBody>
      </p:sp>
    </p:spTree>
    <p:extLst>
      <p:ext uri="{BB962C8B-B14F-4D97-AF65-F5344CB8AC3E}">
        <p14:creationId xmlns:p14="http://schemas.microsoft.com/office/powerpoint/2010/main" val="4178933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2EE5C550-E790-4EAC-B944-78AD3E5E989D}" type="datetimeFigureOut">
              <a:rPr lang="uk-UA" smtClean="0"/>
              <a:pPr/>
              <a:t>01.07.2021</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uk-UA"/>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B8132ECD-9349-40A4-9C5C-177E1C0FA296}" type="slidenum">
              <a:rPr lang="uk-UA" smtClean="0"/>
              <a:pPr/>
              <a:t>‹#›</a:t>
            </a:fld>
            <a:endParaRPr lang="uk-UA"/>
          </a:p>
        </p:txBody>
      </p:sp>
    </p:spTree>
    <p:extLst>
      <p:ext uri="{BB962C8B-B14F-4D97-AF65-F5344CB8AC3E}">
        <p14:creationId xmlns:p14="http://schemas.microsoft.com/office/powerpoint/2010/main" val="196074297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hrihoriy.pererva@gmail.com"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Заголовок 1">
            <a:extLst>
              <a:ext uri="{FF2B5EF4-FFF2-40B4-BE49-F238E27FC236}">
                <a16:creationId xmlns:a16="http://schemas.microsoft.com/office/drawing/2014/main" id="{779A2814-B2E9-4D58-A8DD-FD85D02A4DDB}"/>
              </a:ext>
            </a:extLst>
          </p:cNvPr>
          <p:cNvSpPr txBox="1">
            <a:spLocks/>
          </p:cNvSpPr>
          <p:nvPr/>
        </p:nvSpPr>
        <p:spPr>
          <a:xfrm>
            <a:off x="563746" y="943591"/>
            <a:ext cx="7314162" cy="1690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dirty="0" err="1">
                <a:solidFill>
                  <a:srgbClr val="507BC8"/>
                </a:solidFill>
              </a:rPr>
              <a:t>До</a:t>
            </a:r>
            <a:r>
              <a:rPr lang="en-US" sz="5400" b="1" dirty="0">
                <a:solidFill>
                  <a:srgbClr val="507BC8"/>
                </a:solidFill>
              </a:rPr>
              <a:t> </a:t>
            </a:r>
            <a:r>
              <a:rPr lang="en-US" sz="5400" b="1" dirty="0" err="1">
                <a:solidFill>
                  <a:srgbClr val="507BC8"/>
                </a:solidFill>
              </a:rPr>
              <a:t>стратегії</a:t>
            </a:r>
            <a:r>
              <a:rPr lang="en-US" sz="5400" b="1" dirty="0">
                <a:solidFill>
                  <a:srgbClr val="507BC8"/>
                </a:solidFill>
              </a:rPr>
              <a:t> </a:t>
            </a:r>
            <a:r>
              <a:rPr lang="en-US" sz="5400" b="1" dirty="0" err="1">
                <a:solidFill>
                  <a:srgbClr val="507BC8"/>
                </a:solidFill>
              </a:rPr>
              <a:t>долучайся</a:t>
            </a:r>
            <a:r>
              <a:rPr lang="en-US" sz="5400" b="1" dirty="0">
                <a:solidFill>
                  <a:srgbClr val="507BC8"/>
                </a:solidFill>
              </a:rPr>
              <a:t> – </a:t>
            </a:r>
            <a:br>
              <a:rPr lang="en-US" sz="5400" b="1" dirty="0">
                <a:solidFill>
                  <a:srgbClr val="507BC8"/>
                </a:solidFill>
              </a:rPr>
            </a:br>
            <a:r>
              <a:rPr lang="en-US" sz="5400" b="1" dirty="0">
                <a:solidFill>
                  <a:srgbClr val="507BC8"/>
                </a:solidFill>
              </a:rPr>
              <a:t>з </a:t>
            </a:r>
            <a:r>
              <a:rPr lang="en-US" sz="5400" b="1" dirty="0" err="1">
                <a:solidFill>
                  <a:srgbClr val="507BC8"/>
                </a:solidFill>
              </a:rPr>
              <a:t>майбутнім</a:t>
            </a:r>
            <a:r>
              <a:rPr lang="en-US" sz="5400" b="1" dirty="0">
                <a:solidFill>
                  <a:srgbClr val="507BC8"/>
                </a:solidFill>
              </a:rPr>
              <a:t> </a:t>
            </a:r>
            <a:r>
              <a:rPr lang="en-US" sz="5400" b="1" dirty="0" err="1">
                <a:solidFill>
                  <a:srgbClr val="507BC8"/>
                </a:solidFill>
              </a:rPr>
              <a:t>визначайся</a:t>
            </a:r>
            <a:r>
              <a:rPr lang="en-US" sz="5400" b="1" dirty="0">
                <a:solidFill>
                  <a:srgbClr val="507BC8"/>
                </a:solidFill>
              </a:rPr>
              <a:t>!</a:t>
            </a:r>
          </a:p>
        </p:txBody>
      </p:sp>
      <p:sp>
        <p:nvSpPr>
          <p:cNvPr id="40" name="Oval 39">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Рисунок 4">
            <a:extLst>
              <a:ext uri="{FF2B5EF4-FFF2-40B4-BE49-F238E27FC236}">
                <a16:creationId xmlns:a16="http://schemas.microsoft.com/office/drawing/2014/main" id="{CA5C6067-A61B-4FBE-AC0E-5CD0220E782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49907" y="2937655"/>
            <a:ext cx="3205839" cy="23883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descr="Изображение выглядит как карта&#10;&#10;Автоматически созданное описание">
            <a:extLst>
              <a:ext uri="{FF2B5EF4-FFF2-40B4-BE49-F238E27FC236}">
                <a16:creationId xmlns:a16="http://schemas.microsoft.com/office/drawing/2014/main" id="{039846D0-1E2F-4240-92A4-474ED7241C7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45000"/>
                    </a14:imgEffect>
                  </a14:imgLayer>
                </a14:imgProps>
              </a:ext>
            </a:extLst>
          </a:blip>
          <a:srcRect l="7146" t="13071" r="3597" b="10800"/>
          <a:stretch/>
        </p:blipFill>
        <p:spPr>
          <a:xfrm rot="16200000">
            <a:off x="8896181" y="-14225"/>
            <a:ext cx="2556653" cy="2907492"/>
          </a:xfrm>
          <a:prstGeom prst="rect">
            <a:avLst/>
          </a:prstGeom>
          <a:noFill/>
          <a:effectLst>
            <a:softEdge rad="127000"/>
          </a:effectLst>
        </p:spPr>
      </p:pic>
      <p:sp>
        <p:nvSpPr>
          <p:cNvPr id="44"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2" descr="logo">
            <a:extLst>
              <a:ext uri="{FF2B5EF4-FFF2-40B4-BE49-F238E27FC236}">
                <a16:creationId xmlns:a16="http://schemas.microsoft.com/office/drawing/2014/main" id="{626B17C4-F90D-4582-B970-A5AC697623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80273"/>
          <a:stretch>
            <a:fillRect/>
          </a:stretch>
        </p:blipFill>
        <p:spPr bwMode="auto">
          <a:xfrm>
            <a:off x="9673949" y="4630124"/>
            <a:ext cx="2353837" cy="19986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911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33.png"/>
          <p:cNvPicPr>
            <a:picLocks noChangeAspect="1"/>
          </p:cNvPicPr>
          <p:nvPr/>
        </p:nvPicPr>
        <p:blipFill rotWithShape="1">
          <a:blip r:embed="rId2" cstate="print">
            <a:extLst>
              <a:ext uri="{28A0092B-C50C-407E-A947-70E740481C1C}">
                <a14:useLocalDpi xmlns:a14="http://schemas.microsoft.com/office/drawing/2010/main" val="0"/>
              </a:ext>
            </a:extLst>
          </a:blip>
          <a:srcRect l="42894" t="21188"/>
          <a:stretch/>
        </p:blipFill>
        <p:spPr bwMode="auto">
          <a:xfrm flipV="1">
            <a:off x="0" y="5962928"/>
            <a:ext cx="1871133" cy="8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Надпись 2"/>
          <p:cNvSpPr txBox="1">
            <a:spLocks/>
          </p:cNvSpPr>
          <p:nvPr/>
        </p:nvSpPr>
        <p:spPr>
          <a:xfrm>
            <a:off x="166919" y="181687"/>
            <a:ext cx="5368925" cy="58737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tabLst>
                <a:tab pos="2743200" algn="ctr"/>
                <a:tab pos="5486400" algn="r"/>
              </a:tabLst>
            </a:pPr>
            <a:r>
              <a:rPr lang="en-US" sz="1600" b="1" dirty="0">
                <a:solidFill>
                  <a:srgbClr val="0070C0"/>
                </a:solidFill>
                <a:effectLst/>
                <a:latin typeface="Calibri" panose="020F0502020204030204" pitchFamily="34" charset="0"/>
                <a:ea typeface="Times New Roman" panose="02020603050405020304" pitchFamily="18" charset="0"/>
              </a:rPr>
              <a:t>UN Recovery and Peacebuilding </a:t>
            </a:r>
            <a:r>
              <a:rPr lang="en-US" sz="1600" b="1" dirty="0" err="1">
                <a:solidFill>
                  <a:srgbClr val="0070C0"/>
                </a:solidFill>
                <a:effectLst/>
                <a:latin typeface="Calibri" panose="020F0502020204030204" pitchFamily="34" charset="0"/>
                <a:ea typeface="Times New Roman" panose="02020603050405020304" pitchFamily="18" charset="0"/>
              </a:rPr>
              <a:t>Programme</a:t>
            </a:r>
            <a:endParaRPr lang="uk-UA" sz="1200" dirty="0">
              <a:effectLst/>
              <a:latin typeface="Times New Roman" panose="02020603050405020304" pitchFamily="18" charset="0"/>
              <a:ea typeface="Times New Roman" panose="02020603050405020304" pitchFamily="18" charset="0"/>
            </a:endParaRPr>
          </a:p>
          <a:p>
            <a:pPr>
              <a:spcAft>
                <a:spcPts val="0"/>
              </a:spcAft>
              <a:tabLst>
                <a:tab pos="2743200" algn="ctr"/>
                <a:tab pos="5486400" algn="r"/>
              </a:tabLst>
            </a:pPr>
            <a:r>
              <a:rPr lang="uk-UA" sz="1600" b="1" dirty="0">
                <a:solidFill>
                  <a:srgbClr val="0070C0"/>
                </a:solidFill>
                <a:effectLst/>
                <a:latin typeface="Calibri" panose="020F0502020204030204" pitchFamily="34" charset="0"/>
                <a:ea typeface="Times New Roman" panose="02020603050405020304" pitchFamily="18" charset="0"/>
              </a:rPr>
              <a:t>Програма ООН із відновлення та розбудови миру</a:t>
            </a:r>
            <a:endParaRPr lang="uk-UA" sz="1200" dirty="0">
              <a:effectLst/>
              <a:latin typeface="Times New Roman" panose="02020603050405020304" pitchFamily="18" charset="0"/>
              <a:ea typeface="Times New Roman" panose="02020603050405020304" pitchFamily="18" charset="0"/>
            </a:endParaRPr>
          </a:p>
        </p:txBody>
      </p:sp>
      <p:pic>
        <p:nvPicPr>
          <p:cNvPr id="15" name="Рисунок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6048" y="129935"/>
            <a:ext cx="4220845" cy="690880"/>
          </a:xfrm>
          <a:prstGeom prst="rect">
            <a:avLst/>
          </a:prstGeom>
          <a:noFill/>
          <a:ln>
            <a:noFill/>
          </a:ln>
        </p:spPr>
      </p:pic>
      <p:sp>
        <p:nvSpPr>
          <p:cNvPr id="16" name="Title 3">
            <a:extLst>
              <a:ext uri="{FF2B5EF4-FFF2-40B4-BE49-F238E27FC236}">
                <a16:creationId xmlns:a16="http://schemas.microsoft.com/office/drawing/2014/main" id="{1BE1F7F6-EC75-453B-8094-923F77806287}"/>
              </a:ext>
            </a:extLst>
          </p:cNvPr>
          <p:cNvSpPr txBox="1">
            <a:spLocks/>
          </p:cNvSpPr>
          <p:nvPr/>
        </p:nvSpPr>
        <p:spPr>
          <a:xfrm>
            <a:off x="1284654" y="811319"/>
            <a:ext cx="10515600" cy="756223"/>
          </a:xfrm>
          <a:prstGeom prst="rect">
            <a:avLst/>
          </a:prstGeom>
        </p:spPr>
        <p:txBody>
          <a:bodyPr>
            <a:normAutofit/>
          </a:bodyPr>
          <a:lstStyle/>
          <a:p>
            <a:pPr lvl="0" algn="ctr">
              <a:lnSpc>
                <a:spcPct val="90000"/>
              </a:lnSpc>
              <a:spcBef>
                <a:spcPct val="0"/>
              </a:spcBef>
              <a:defRPr/>
            </a:pPr>
            <a:r>
              <a:rPr lang="uk-UA" sz="4400" b="1" dirty="0">
                <a:solidFill>
                  <a:schemeClr val="bg1">
                    <a:lumMod val="50000"/>
                  </a:schemeClr>
                </a:solidFill>
                <a:latin typeface="Arial Black" panose="020B0A04020102020204" pitchFamily="34" charset="0"/>
              </a:rPr>
              <a:t>Слід пам'ятати!</a:t>
            </a:r>
            <a:endParaRPr kumimoji="0" lang="en-US" sz="4400" b="1" i="0" u="none" strike="noStrike" kern="1200" cap="none" spc="0" normalizeH="0" baseline="0" noProof="0" dirty="0">
              <a:ln>
                <a:noFill/>
              </a:ln>
              <a:solidFill>
                <a:schemeClr val="bg1">
                  <a:lumMod val="50000"/>
                </a:schemeClr>
              </a:solidFill>
              <a:effectLst/>
              <a:uLnTx/>
              <a:uFillTx/>
              <a:latin typeface="Arial Black" panose="020B0A04020102020204" pitchFamily="34" charset="0"/>
              <a:ea typeface="+mj-ea"/>
              <a:cs typeface="+mj-cs"/>
            </a:endParaRPr>
          </a:p>
        </p:txBody>
      </p:sp>
      <p:sp>
        <p:nvSpPr>
          <p:cNvPr id="7" name="Title 3">
            <a:extLst>
              <a:ext uri="{FF2B5EF4-FFF2-40B4-BE49-F238E27FC236}">
                <a16:creationId xmlns:a16="http://schemas.microsoft.com/office/drawing/2014/main" id="{1BE1F7F6-EC75-453B-8094-923F77806287}"/>
              </a:ext>
            </a:extLst>
          </p:cNvPr>
          <p:cNvSpPr txBox="1">
            <a:spLocks/>
          </p:cNvSpPr>
          <p:nvPr/>
        </p:nvSpPr>
        <p:spPr>
          <a:xfrm>
            <a:off x="5181600" y="1567543"/>
            <a:ext cx="6300650" cy="4833257"/>
          </a:xfrm>
          <a:prstGeom prst="rect">
            <a:avLst/>
          </a:prstGeom>
        </p:spPr>
        <p:txBody>
          <a:bodyPr anchor="ctr">
            <a:normAutofit/>
          </a:bodyPr>
          <a:lstStyle/>
          <a:p>
            <a:pPr lvl="0" algn="ctr">
              <a:lnSpc>
                <a:spcPct val="90000"/>
              </a:lnSpc>
              <a:spcBef>
                <a:spcPct val="0"/>
              </a:spcBef>
              <a:defRPr/>
            </a:pPr>
            <a:r>
              <a:rPr lang="uk-UA" sz="4000" b="1" dirty="0">
                <a:latin typeface="Arial Black" panose="020B0A04020102020204" pitchFamily="34" charset="0"/>
                <a:ea typeface="+mj-ea"/>
                <a:cs typeface="+mj-cs"/>
              </a:rPr>
              <a:t>В баченні необхідно чітко ідентифікувати свою територію (вказати речі, які притаманні винятково вашій громаді)</a:t>
            </a:r>
            <a:endParaRPr lang="uk-UA" sz="3200" b="1" dirty="0">
              <a:latin typeface="Arial Black" panose="020B0A04020102020204" pitchFamily="34" charset="0"/>
              <a:ea typeface="+mj-ea"/>
              <a:cs typeface="+mj-cs"/>
            </a:endParaRPr>
          </a:p>
        </p:txBody>
      </p:sp>
      <p:pic>
        <p:nvPicPr>
          <p:cNvPr id="8" name="Picture 2" descr="Увага! Шановні батьки! – Міська дитяча поліклініка №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092" y="1998617"/>
            <a:ext cx="3793218" cy="3793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20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33.png"/>
          <p:cNvPicPr>
            <a:picLocks noChangeAspect="1"/>
          </p:cNvPicPr>
          <p:nvPr/>
        </p:nvPicPr>
        <p:blipFill rotWithShape="1">
          <a:blip r:embed="rId2" cstate="print">
            <a:extLst>
              <a:ext uri="{28A0092B-C50C-407E-A947-70E740481C1C}">
                <a14:useLocalDpi xmlns:a14="http://schemas.microsoft.com/office/drawing/2010/main" val="0"/>
              </a:ext>
            </a:extLst>
          </a:blip>
          <a:srcRect l="42894" t="21188"/>
          <a:stretch/>
        </p:blipFill>
        <p:spPr bwMode="auto">
          <a:xfrm flipV="1">
            <a:off x="0" y="5962928"/>
            <a:ext cx="1871133" cy="8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Надпись 2"/>
          <p:cNvSpPr txBox="1">
            <a:spLocks/>
          </p:cNvSpPr>
          <p:nvPr/>
        </p:nvSpPr>
        <p:spPr>
          <a:xfrm>
            <a:off x="166919" y="181687"/>
            <a:ext cx="5368925" cy="58737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tabLst>
                <a:tab pos="2743200" algn="ctr"/>
                <a:tab pos="5486400" algn="r"/>
              </a:tabLst>
            </a:pPr>
            <a:r>
              <a:rPr lang="en-US" sz="1600" b="1" dirty="0">
                <a:solidFill>
                  <a:srgbClr val="0070C0"/>
                </a:solidFill>
                <a:effectLst/>
                <a:latin typeface="Calibri" panose="020F0502020204030204" pitchFamily="34" charset="0"/>
                <a:ea typeface="Times New Roman" panose="02020603050405020304" pitchFamily="18" charset="0"/>
              </a:rPr>
              <a:t>UN Recovery and Peacebuilding </a:t>
            </a:r>
            <a:r>
              <a:rPr lang="en-US" sz="1600" b="1" dirty="0" err="1">
                <a:solidFill>
                  <a:srgbClr val="0070C0"/>
                </a:solidFill>
                <a:effectLst/>
                <a:latin typeface="Calibri" panose="020F0502020204030204" pitchFamily="34" charset="0"/>
                <a:ea typeface="Times New Roman" panose="02020603050405020304" pitchFamily="18" charset="0"/>
              </a:rPr>
              <a:t>Programme</a:t>
            </a:r>
            <a:endParaRPr lang="uk-UA" sz="1200" dirty="0">
              <a:effectLst/>
              <a:latin typeface="Times New Roman" panose="02020603050405020304" pitchFamily="18" charset="0"/>
              <a:ea typeface="Times New Roman" panose="02020603050405020304" pitchFamily="18" charset="0"/>
            </a:endParaRPr>
          </a:p>
          <a:p>
            <a:pPr>
              <a:spcAft>
                <a:spcPts val="0"/>
              </a:spcAft>
              <a:tabLst>
                <a:tab pos="2743200" algn="ctr"/>
                <a:tab pos="5486400" algn="r"/>
              </a:tabLst>
            </a:pPr>
            <a:r>
              <a:rPr lang="uk-UA" sz="1600" b="1" dirty="0">
                <a:solidFill>
                  <a:srgbClr val="0070C0"/>
                </a:solidFill>
                <a:effectLst/>
                <a:latin typeface="Calibri" panose="020F0502020204030204" pitchFamily="34" charset="0"/>
                <a:ea typeface="Times New Roman" panose="02020603050405020304" pitchFamily="18" charset="0"/>
              </a:rPr>
              <a:t>Програма ООН із відновлення та розбудови миру</a:t>
            </a:r>
            <a:endParaRPr lang="uk-UA" sz="1200" dirty="0">
              <a:effectLst/>
              <a:latin typeface="Times New Roman" panose="02020603050405020304" pitchFamily="18" charset="0"/>
              <a:ea typeface="Times New Roman" panose="02020603050405020304" pitchFamily="18" charset="0"/>
            </a:endParaRPr>
          </a:p>
        </p:txBody>
      </p:sp>
      <p:pic>
        <p:nvPicPr>
          <p:cNvPr id="15" name="Рисунок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6048" y="129935"/>
            <a:ext cx="4220845" cy="690880"/>
          </a:xfrm>
          <a:prstGeom prst="rect">
            <a:avLst/>
          </a:prstGeom>
          <a:noFill/>
          <a:ln>
            <a:noFill/>
          </a:ln>
        </p:spPr>
      </p:pic>
      <p:sp>
        <p:nvSpPr>
          <p:cNvPr id="16" name="Title 3">
            <a:extLst>
              <a:ext uri="{FF2B5EF4-FFF2-40B4-BE49-F238E27FC236}">
                <a16:creationId xmlns:a16="http://schemas.microsoft.com/office/drawing/2014/main" id="{1BE1F7F6-EC75-453B-8094-923F77806287}"/>
              </a:ext>
            </a:extLst>
          </p:cNvPr>
          <p:cNvSpPr txBox="1">
            <a:spLocks/>
          </p:cNvSpPr>
          <p:nvPr/>
        </p:nvSpPr>
        <p:spPr>
          <a:xfrm>
            <a:off x="1284654" y="811319"/>
            <a:ext cx="10515600" cy="756223"/>
          </a:xfrm>
          <a:prstGeom prst="rect">
            <a:avLst/>
          </a:prstGeom>
        </p:spPr>
        <p:txBody>
          <a:bodyPr>
            <a:normAutofit fontScale="70000" lnSpcReduction="20000"/>
          </a:bodyPr>
          <a:lstStyle/>
          <a:p>
            <a:pPr lvl="0" algn="ctr">
              <a:lnSpc>
                <a:spcPct val="90000"/>
              </a:lnSpc>
              <a:spcBef>
                <a:spcPct val="0"/>
              </a:spcBef>
              <a:defRPr/>
            </a:pPr>
            <a:r>
              <a:rPr kumimoji="0" lang="uk-UA" sz="4400" b="1" i="0" u="none" strike="noStrike" kern="1200" cap="none" spc="0" normalizeH="0" baseline="0" noProof="0" dirty="0">
                <a:ln>
                  <a:noFill/>
                </a:ln>
                <a:solidFill>
                  <a:schemeClr val="bg1">
                    <a:lumMod val="50000"/>
                  </a:schemeClr>
                </a:solidFill>
                <a:effectLst/>
                <a:uLnTx/>
                <a:uFillTx/>
                <a:latin typeface="Arial Black" panose="020B0A04020102020204" pitchFamily="34" charset="0"/>
                <a:ea typeface="+mj-ea"/>
                <a:cs typeface="+mj-cs"/>
              </a:rPr>
              <a:t>Яке бачення відповідає </a:t>
            </a:r>
            <a:r>
              <a:rPr kumimoji="0" lang="uk-UA" sz="4400" b="1" i="0" u="none" strike="noStrike" kern="1200" cap="none" spc="0" normalizeH="0" baseline="0" noProof="0" dirty="0" err="1">
                <a:ln>
                  <a:noFill/>
                </a:ln>
                <a:solidFill>
                  <a:schemeClr val="bg1">
                    <a:lumMod val="50000"/>
                  </a:schemeClr>
                </a:solidFill>
                <a:effectLst/>
                <a:uLnTx/>
                <a:uFillTx/>
                <a:latin typeface="Arial Black" panose="020B0A04020102020204" pitchFamily="34" charset="0"/>
                <a:ea typeface="+mj-ea"/>
                <a:cs typeface="+mj-cs"/>
              </a:rPr>
              <a:t>Любарській</a:t>
            </a:r>
            <a:r>
              <a:rPr kumimoji="0" lang="uk-UA" sz="4400" b="1" i="0" u="none" strike="noStrike" kern="1200" cap="none" spc="0" normalizeH="0" baseline="0" noProof="0" dirty="0">
                <a:ln>
                  <a:noFill/>
                </a:ln>
                <a:solidFill>
                  <a:schemeClr val="bg1">
                    <a:lumMod val="50000"/>
                  </a:schemeClr>
                </a:solidFill>
                <a:effectLst/>
                <a:uLnTx/>
                <a:uFillTx/>
                <a:latin typeface="Arial Black" panose="020B0A04020102020204" pitchFamily="34" charset="0"/>
                <a:ea typeface="+mj-ea"/>
                <a:cs typeface="+mj-cs"/>
              </a:rPr>
              <a:t> громаді?</a:t>
            </a:r>
            <a:endParaRPr kumimoji="0" lang="en-US" sz="4400" b="1" i="0" u="none" strike="noStrike" kern="1200" cap="none" spc="0" normalizeH="0" baseline="0" noProof="0" dirty="0">
              <a:ln>
                <a:noFill/>
              </a:ln>
              <a:solidFill>
                <a:schemeClr val="bg1">
                  <a:lumMod val="50000"/>
                </a:schemeClr>
              </a:solidFill>
              <a:effectLst/>
              <a:uLnTx/>
              <a:uFillTx/>
              <a:latin typeface="Arial Black" panose="020B0A04020102020204" pitchFamily="34" charset="0"/>
              <a:ea typeface="+mj-ea"/>
              <a:cs typeface="+mj-cs"/>
            </a:endParaRPr>
          </a:p>
        </p:txBody>
      </p:sp>
      <p:sp>
        <p:nvSpPr>
          <p:cNvPr id="8" name="Title 3">
            <a:extLst>
              <a:ext uri="{FF2B5EF4-FFF2-40B4-BE49-F238E27FC236}">
                <a16:creationId xmlns:a16="http://schemas.microsoft.com/office/drawing/2014/main" id="{1BE1F7F6-EC75-453B-8094-923F77806287}"/>
              </a:ext>
            </a:extLst>
          </p:cNvPr>
          <p:cNvSpPr txBox="1">
            <a:spLocks/>
          </p:cNvSpPr>
          <p:nvPr/>
        </p:nvSpPr>
        <p:spPr>
          <a:xfrm>
            <a:off x="627017" y="1449977"/>
            <a:ext cx="11103429" cy="4950823"/>
          </a:xfrm>
          <a:prstGeom prst="rect">
            <a:avLst/>
          </a:prstGeom>
        </p:spPr>
        <p:txBody>
          <a:bodyPr>
            <a:normAutofit/>
          </a:bodyPr>
          <a:lstStyle/>
          <a:p>
            <a:pPr marL="171450" lvl="0" indent="-514350">
              <a:spcAft>
                <a:spcPts val="600"/>
              </a:spcAft>
              <a:buFont typeface="+mj-lt"/>
              <a:buAutoNum type="arabicPeriod"/>
              <a:defRPr/>
            </a:pPr>
            <a:r>
              <a:rPr lang="uk-UA" sz="2800" dirty="0">
                <a:latin typeface="Arial" pitchFamily="34" charset="0"/>
                <a:cs typeface="Arial" pitchFamily="34" charset="0"/>
              </a:rPr>
              <a:t>Економічно самодостатня громада з власною ідентичністю, що цінує природне та культурне середовище свого життя.</a:t>
            </a:r>
          </a:p>
          <a:p>
            <a:pPr marL="171450" lvl="0" indent="-514350">
              <a:spcAft>
                <a:spcPts val="600"/>
              </a:spcAft>
              <a:buFont typeface="+mj-lt"/>
              <a:buAutoNum type="arabicPeriod"/>
              <a:defRPr/>
            </a:pPr>
            <a:r>
              <a:rPr lang="uk-UA" sz="2800" dirty="0">
                <a:latin typeface="Arial" pitchFamily="34" charset="0"/>
                <a:cs typeface="Arial" pitchFamily="34" charset="0"/>
              </a:rPr>
              <a:t>Міст між людьми, містами та країнами, міст до успішного і конкурентного бізнесу, інновацій; громада здорових та активних жителів, які дбають про природу та цінують історію. </a:t>
            </a:r>
          </a:p>
          <a:p>
            <a:pPr marL="171450" lvl="0" indent="-514350">
              <a:spcAft>
                <a:spcPts val="600"/>
              </a:spcAft>
              <a:buFont typeface="+mj-lt"/>
              <a:buAutoNum type="arabicPeriod"/>
              <a:defRPr/>
            </a:pPr>
            <a:r>
              <a:rPr lang="uk-UA" sz="2800" dirty="0">
                <a:latin typeface="Arial" pitchFamily="34" charset="0"/>
                <a:cs typeface="Arial" pitchFamily="34" charset="0"/>
              </a:rPr>
              <a:t>Громада, де дбають про соціальні стандарти, де радо зустрічають вітчизняних і зарубіжних гостей, де зберігають і цінують давню архітектуру, де людям є де спілкуватися і відпочивати, де у всіх населених пунктах забезпечений сталий економічний розвиток на основі кооперації людських зусиль. </a:t>
            </a:r>
          </a:p>
        </p:txBody>
      </p:sp>
    </p:spTree>
    <p:extLst>
      <p:ext uri="{BB962C8B-B14F-4D97-AF65-F5344CB8AC3E}">
        <p14:creationId xmlns:p14="http://schemas.microsoft.com/office/powerpoint/2010/main" val="3141209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33.png"/>
          <p:cNvPicPr>
            <a:picLocks noChangeAspect="1"/>
          </p:cNvPicPr>
          <p:nvPr/>
        </p:nvPicPr>
        <p:blipFill rotWithShape="1">
          <a:blip r:embed="rId2" cstate="print">
            <a:extLst>
              <a:ext uri="{28A0092B-C50C-407E-A947-70E740481C1C}">
                <a14:useLocalDpi xmlns:a14="http://schemas.microsoft.com/office/drawing/2010/main" val="0"/>
              </a:ext>
            </a:extLst>
          </a:blip>
          <a:srcRect l="42894" t="21188"/>
          <a:stretch/>
        </p:blipFill>
        <p:spPr bwMode="auto">
          <a:xfrm flipV="1">
            <a:off x="0" y="5962928"/>
            <a:ext cx="1871133" cy="8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Надпись 2"/>
          <p:cNvSpPr txBox="1">
            <a:spLocks/>
          </p:cNvSpPr>
          <p:nvPr/>
        </p:nvSpPr>
        <p:spPr>
          <a:xfrm>
            <a:off x="166919" y="181687"/>
            <a:ext cx="5368925" cy="58737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tabLst>
                <a:tab pos="2743200" algn="ctr"/>
                <a:tab pos="5486400" algn="r"/>
              </a:tabLst>
            </a:pPr>
            <a:r>
              <a:rPr lang="en-US" sz="1600" b="1" dirty="0">
                <a:solidFill>
                  <a:srgbClr val="0070C0"/>
                </a:solidFill>
                <a:effectLst/>
                <a:latin typeface="Calibri" panose="020F0502020204030204" pitchFamily="34" charset="0"/>
                <a:ea typeface="Times New Roman" panose="02020603050405020304" pitchFamily="18" charset="0"/>
              </a:rPr>
              <a:t>UN Recovery and Peacebuilding </a:t>
            </a:r>
            <a:r>
              <a:rPr lang="en-US" sz="1600" b="1" dirty="0" err="1">
                <a:solidFill>
                  <a:srgbClr val="0070C0"/>
                </a:solidFill>
                <a:effectLst/>
                <a:latin typeface="Calibri" panose="020F0502020204030204" pitchFamily="34" charset="0"/>
                <a:ea typeface="Times New Roman" panose="02020603050405020304" pitchFamily="18" charset="0"/>
              </a:rPr>
              <a:t>Programme</a:t>
            </a:r>
            <a:endParaRPr lang="uk-UA" sz="1200" dirty="0">
              <a:effectLst/>
              <a:latin typeface="Times New Roman" panose="02020603050405020304" pitchFamily="18" charset="0"/>
              <a:ea typeface="Times New Roman" panose="02020603050405020304" pitchFamily="18" charset="0"/>
            </a:endParaRPr>
          </a:p>
          <a:p>
            <a:pPr>
              <a:spcAft>
                <a:spcPts val="0"/>
              </a:spcAft>
              <a:tabLst>
                <a:tab pos="2743200" algn="ctr"/>
                <a:tab pos="5486400" algn="r"/>
              </a:tabLst>
            </a:pPr>
            <a:r>
              <a:rPr lang="uk-UA" sz="1600" b="1" dirty="0">
                <a:solidFill>
                  <a:srgbClr val="0070C0"/>
                </a:solidFill>
                <a:effectLst/>
                <a:latin typeface="Calibri" panose="020F0502020204030204" pitchFamily="34" charset="0"/>
                <a:ea typeface="Times New Roman" panose="02020603050405020304" pitchFamily="18" charset="0"/>
              </a:rPr>
              <a:t>Програма ООН із відновлення та розбудови миру</a:t>
            </a:r>
            <a:endParaRPr lang="uk-UA" sz="1200" dirty="0">
              <a:effectLst/>
              <a:latin typeface="Times New Roman" panose="02020603050405020304" pitchFamily="18" charset="0"/>
              <a:ea typeface="Times New Roman" panose="02020603050405020304" pitchFamily="18" charset="0"/>
            </a:endParaRPr>
          </a:p>
        </p:txBody>
      </p:sp>
      <p:pic>
        <p:nvPicPr>
          <p:cNvPr id="15" name="Рисунок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6048" y="129935"/>
            <a:ext cx="4220845" cy="690880"/>
          </a:xfrm>
          <a:prstGeom prst="rect">
            <a:avLst/>
          </a:prstGeom>
          <a:noFill/>
          <a:ln>
            <a:noFill/>
          </a:ln>
        </p:spPr>
      </p:pic>
      <p:sp>
        <p:nvSpPr>
          <p:cNvPr id="16" name="Title 3">
            <a:extLst>
              <a:ext uri="{FF2B5EF4-FFF2-40B4-BE49-F238E27FC236}">
                <a16:creationId xmlns:a16="http://schemas.microsoft.com/office/drawing/2014/main" id="{1BE1F7F6-EC75-453B-8094-923F77806287}"/>
              </a:ext>
            </a:extLst>
          </p:cNvPr>
          <p:cNvSpPr txBox="1">
            <a:spLocks/>
          </p:cNvSpPr>
          <p:nvPr/>
        </p:nvSpPr>
        <p:spPr>
          <a:xfrm>
            <a:off x="1284654" y="811319"/>
            <a:ext cx="10515600" cy="756223"/>
          </a:xfrm>
          <a:prstGeom prst="rect">
            <a:avLst/>
          </a:prstGeom>
        </p:spPr>
        <p:txBody>
          <a:bodyPr>
            <a:normAutofit fontScale="70000" lnSpcReduction="20000"/>
          </a:bodyPr>
          <a:lstStyle/>
          <a:p>
            <a:pPr lvl="0" algn="ctr">
              <a:lnSpc>
                <a:spcPct val="90000"/>
              </a:lnSpc>
              <a:spcBef>
                <a:spcPct val="0"/>
              </a:spcBef>
              <a:defRPr/>
            </a:pPr>
            <a:r>
              <a:rPr kumimoji="0" lang="uk-UA" sz="4400" b="1" i="0" u="none" strike="noStrike" kern="1200" cap="none" spc="0" normalizeH="0" baseline="0" noProof="0" dirty="0">
                <a:ln>
                  <a:noFill/>
                </a:ln>
                <a:solidFill>
                  <a:schemeClr val="bg1">
                    <a:lumMod val="50000"/>
                  </a:schemeClr>
                </a:solidFill>
                <a:effectLst/>
                <a:uLnTx/>
                <a:uFillTx/>
                <a:latin typeface="Arial Black" panose="020B0A04020102020204" pitchFamily="34" charset="0"/>
                <a:ea typeface="+mj-ea"/>
                <a:cs typeface="+mj-cs"/>
              </a:rPr>
              <a:t>Яке бачення відповідає </a:t>
            </a:r>
            <a:r>
              <a:rPr kumimoji="0" lang="uk-UA" sz="4400" b="1" i="0" u="none" strike="noStrike" kern="1200" cap="none" spc="0" normalizeH="0" baseline="0" noProof="0" dirty="0" err="1">
                <a:ln>
                  <a:noFill/>
                </a:ln>
                <a:solidFill>
                  <a:schemeClr val="bg1">
                    <a:lumMod val="50000"/>
                  </a:schemeClr>
                </a:solidFill>
                <a:effectLst/>
                <a:uLnTx/>
                <a:uFillTx/>
                <a:latin typeface="Arial Black" panose="020B0A04020102020204" pitchFamily="34" charset="0"/>
                <a:ea typeface="+mj-ea"/>
                <a:cs typeface="+mj-cs"/>
              </a:rPr>
              <a:t>Сатанівській</a:t>
            </a:r>
            <a:r>
              <a:rPr kumimoji="0" lang="uk-UA" sz="4400" b="1" i="0" u="none" strike="noStrike" kern="1200" cap="none" spc="0" normalizeH="0" baseline="0" noProof="0" dirty="0">
                <a:ln>
                  <a:noFill/>
                </a:ln>
                <a:solidFill>
                  <a:schemeClr val="bg1">
                    <a:lumMod val="50000"/>
                  </a:schemeClr>
                </a:solidFill>
                <a:effectLst/>
                <a:uLnTx/>
                <a:uFillTx/>
                <a:latin typeface="Arial Black" panose="020B0A04020102020204" pitchFamily="34" charset="0"/>
                <a:ea typeface="+mj-ea"/>
                <a:cs typeface="+mj-cs"/>
              </a:rPr>
              <a:t> громаді?</a:t>
            </a:r>
            <a:endParaRPr kumimoji="0" lang="en-US" sz="4400" b="1" i="0" u="none" strike="noStrike" kern="1200" cap="none" spc="0" normalizeH="0" baseline="0" noProof="0" dirty="0">
              <a:ln>
                <a:noFill/>
              </a:ln>
              <a:solidFill>
                <a:schemeClr val="bg1">
                  <a:lumMod val="50000"/>
                </a:schemeClr>
              </a:solidFill>
              <a:effectLst/>
              <a:uLnTx/>
              <a:uFillTx/>
              <a:latin typeface="Arial Black" panose="020B0A04020102020204" pitchFamily="34" charset="0"/>
              <a:ea typeface="+mj-ea"/>
              <a:cs typeface="+mj-cs"/>
            </a:endParaRPr>
          </a:p>
        </p:txBody>
      </p:sp>
      <p:sp>
        <p:nvSpPr>
          <p:cNvPr id="8" name="Title 3">
            <a:extLst>
              <a:ext uri="{FF2B5EF4-FFF2-40B4-BE49-F238E27FC236}">
                <a16:creationId xmlns:a16="http://schemas.microsoft.com/office/drawing/2014/main" id="{1BE1F7F6-EC75-453B-8094-923F77806287}"/>
              </a:ext>
            </a:extLst>
          </p:cNvPr>
          <p:cNvSpPr txBox="1">
            <a:spLocks/>
          </p:cNvSpPr>
          <p:nvPr/>
        </p:nvSpPr>
        <p:spPr>
          <a:xfrm>
            <a:off x="627017" y="1449977"/>
            <a:ext cx="11103429" cy="4950823"/>
          </a:xfrm>
          <a:prstGeom prst="rect">
            <a:avLst/>
          </a:prstGeom>
        </p:spPr>
        <p:txBody>
          <a:bodyPr>
            <a:normAutofit fontScale="92500" lnSpcReduction="20000"/>
          </a:bodyPr>
          <a:lstStyle/>
          <a:p>
            <a:pPr marL="171450" indent="-514350">
              <a:spcAft>
                <a:spcPts val="600"/>
              </a:spcAft>
              <a:buFont typeface="+mj-lt"/>
              <a:buAutoNum type="arabicPeriod"/>
              <a:defRPr/>
            </a:pPr>
            <a:r>
              <a:rPr lang="uk-UA" sz="2800" dirty="0">
                <a:latin typeface="Arial" pitchFamily="34" charset="0"/>
                <a:cs typeface="Arial" pitchFamily="34" charset="0"/>
              </a:rPr>
              <a:t>Європейський бальнеологічний курорт в серці Подільських </a:t>
            </a:r>
            <a:r>
              <a:rPr lang="uk-UA" sz="2800" dirty="0" err="1">
                <a:latin typeface="Arial" pitchFamily="34" charset="0"/>
                <a:cs typeface="Arial" pitchFamily="34" charset="0"/>
              </a:rPr>
              <a:t>Товтр</a:t>
            </a:r>
            <a:r>
              <a:rPr lang="uk-UA" sz="2800" dirty="0">
                <a:latin typeface="Arial" pitchFamily="34" charset="0"/>
                <a:cs typeface="Arial" pitchFamily="34" charset="0"/>
              </a:rPr>
              <a:t>, екологічно чиста, </a:t>
            </a:r>
            <a:r>
              <a:rPr lang="uk-UA" sz="2800" dirty="0" err="1">
                <a:latin typeface="Arial" pitchFamily="34" charset="0"/>
                <a:cs typeface="Arial" pitchFamily="34" charset="0"/>
              </a:rPr>
              <a:t>туристично</a:t>
            </a:r>
            <a:r>
              <a:rPr lang="uk-UA" sz="2800" dirty="0">
                <a:latin typeface="Arial" pitchFamily="34" charset="0"/>
                <a:cs typeface="Arial" pitchFamily="34" charset="0"/>
              </a:rPr>
              <a:t> приваблива територія, яка пропонує гостям високий рівень туристичного і рекреаційного сервісу та якісні екологічні продукти, громада активних та підприємливих людей, де легко відкрити та вести власний бізнес, громада культурного і релігійного </a:t>
            </a:r>
            <a:r>
              <a:rPr lang="uk-UA" sz="2800" dirty="0" err="1">
                <a:latin typeface="Arial" pitchFamily="34" charset="0"/>
                <a:cs typeface="Arial" pitchFamily="34" charset="0"/>
              </a:rPr>
              <a:t>багатоманіття</a:t>
            </a:r>
            <a:r>
              <a:rPr lang="uk-UA" sz="2800" dirty="0">
                <a:latin typeface="Arial" pitchFamily="34" charset="0"/>
                <a:cs typeface="Arial" pitchFamily="34" charset="0"/>
              </a:rPr>
              <a:t>, в якій затишно, безпечно та комфортно жити, працювати і відпочивати і яка дбає про прийдешні покоління!</a:t>
            </a:r>
          </a:p>
          <a:p>
            <a:pPr marL="171450" lvl="0" indent="-514350">
              <a:spcAft>
                <a:spcPts val="600"/>
              </a:spcAft>
              <a:buFont typeface="+mj-lt"/>
              <a:buAutoNum type="arabicPeriod"/>
              <a:defRPr/>
            </a:pPr>
            <a:r>
              <a:rPr lang="uk-UA" sz="2800" dirty="0">
                <a:latin typeface="Arial" pitchFamily="34" charset="0"/>
                <a:cs typeface="Arial" pitchFamily="34" charset="0"/>
              </a:rPr>
              <a:t>Активна </a:t>
            </a:r>
            <a:r>
              <a:rPr lang="uk-UA" sz="2800" dirty="0" err="1">
                <a:latin typeface="Arial" pitchFamily="34" charset="0"/>
                <a:cs typeface="Arial" pitchFamily="34" charset="0"/>
              </a:rPr>
              <a:t>інвестиційно</a:t>
            </a:r>
            <a:r>
              <a:rPr lang="uk-UA" sz="2800" dirty="0">
                <a:latin typeface="Arial" pitchFamily="34" charset="0"/>
                <a:cs typeface="Arial" pitchFamily="34" charset="0"/>
              </a:rPr>
              <a:t> приваблива та водночас екологічно чиста громада на межі Поділля і Галичини, територія гармонійного поєднання промислового розвитку на основі високих технологій та екологічного сільського господарства, громада економічно активних людей, підприємництва і підприємців, де легко відкрити та вести свій власний бізнес, </a:t>
            </a:r>
            <a:r>
              <a:rPr lang="uk-UA" sz="2800" dirty="0" err="1">
                <a:latin typeface="Arial" pitchFamily="34" charset="0"/>
                <a:cs typeface="Arial" pitchFamily="34" charset="0"/>
              </a:rPr>
              <a:t>туристично</a:t>
            </a:r>
            <a:r>
              <a:rPr lang="uk-UA" sz="2800" dirty="0">
                <a:latin typeface="Arial" pitchFamily="34" charset="0"/>
                <a:cs typeface="Arial" pitchFamily="34" charset="0"/>
              </a:rPr>
              <a:t> приваблива лікувально-оздоровча територія (курортна зона), громада щирих і привітних людей, затишна і комфортна для проживання, бізнесу і відпочинку. </a:t>
            </a:r>
          </a:p>
        </p:txBody>
      </p:sp>
    </p:spTree>
    <p:extLst>
      <p:ext uri="{BB962C8B-B14F-4D97-AF65-F5344CB8AC3E}">
        <p14:creationId xmlns:p14="http://schemas.microsoft.com/office/powerpoint/2010/main" val="3141209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33.png"/>
          <p:cNvPicPr>
            <a:picLocks noChangeAspect="1"/>
          </p:cNvPicPr>
          <p:nvPr/>
        </p:nvPicPr>
        <p:blipFill rotWithShape="1">
          <a:blip r:embed="rId2" cstate="print">
            <a:extLst>
              <a:ext uri="{28A0092B-C50C-407E-A947-70E740481C1C}">
                <a14:useLocalDpi xmlns:a14="http://schemas.microsoft.com/office/drawing/2010/main" val="0"/>
              </a:ext>
            </a:extLst>
          </a:blip>
          <a:srcRect l="42894" t="21188"/>
          <a:stretch/>
        </p:blipFill>
        <p:spPr bwMode="auto">
          <a:xfrm flipV="1">
            <a:off x="0" y="5962928"/>
            <a:ext cx="1871133" cy="8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Надпись 2"/>
          <p:cNvSpPr txBox="1">
            <a:spLocks/>
          </p:cNvSpPr>
          <p:nvPr/>
        </p:nvSpPr>
        <p:spPr>
          <a:xfrm>
            <a:off x="166919" y="181687"/>
            <a:ext cx="5368925" cy="58737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tabLst>
                <a:tab pos="2743200" algn="ctr"/>
                <a:tab pos="5486400" algn="r"/>
              </a:tabLst>
            </a:pPr>
            <a:r>
              <a:rPr lang="en-US" sz="1600" b="1" dirty="0">
                <a:solidFill>
                  <a:srgbClr val="0070C0"/>
                </a:solidFill>
                <a:effectLst/>
                <a:latin typeface="Calibri" panose="020F0502020204030204" pitchFamily="34" charset="0"/>
                <a:ea typeface="Times New Roman" panose="02020603050405020304" pitchFamily="18" charset="0"/>
              </a:rPr>
              <a:t>UN Recovery and Peacebuilding </a:t>
            </a:r>
            <a:r>
              <a:rPr lang="en-US" sz="1600" b="1" dirty="0" err="1">
                <a:solidFill>
                  <a:srgbClr val="0070C0"/>
                </a:solidFill>
                <a:effectLst/>
                <a:latin typeface="Calibri" panose="020F0502020204030204" pitchFamily="34" charset="0"/>
                <a:ea typeface="Times New Roman" panose="02020603050405020304" pitchFamily="18" charset="0"/>
              </a:rPr>
              <a:t>Programme</a:t>
            </a:r>
            <a:endParaRPr lang="uk-UA" sz="1200" dirty="0">
              <a:effectLst/>
              <a:latin typeface="Times New Roman" panose="02020603050405020304" pitchFamily="18" charset="0"/>
              <a:ea typeface="Times New Roman" panose="02020603050405020304" pitchFamily="18" charset="0"/>
            </a:endParaRPr>
          </a:p>
          <a:p>
            <a:pPr>
              <a:spcAft>
                <a:spcPts val="0"/>
              </a:spcAft>
              <a:tabLst>
                <a:tab pos="2743200" algn="ctr"/>
                <a:tab pos="5486400" algn="r"/>
              </a:tabLst>
            </a:pPr>
            <a:r>
              <a:rPr lang="uk-UA" sz="1600" b="1" dirty="0">
                <a:solidFill>
                  <a:srgbClr val="0070C0"/>
                </a:solidFill>
                <a:effectLst/>
                <a:latin typeface="Calibri" panose="020F0502020204030204" pitchFamily="34" charset="0"/>
                <a:ea typeface="Times New Roman" panose="02020603050405020304" pitchFamily="18" charset="0"/>
              </a:rPr>
              <a:t>Програма ООН із відновлення та розбудови миру</a:t>
            </a:r>
            <a:endParaRPr lang="uk-UA" sz="1200" dirty="0">
              <a:effectLst/>
              <a:latin typeface="Times New Roman" panose="02020603050405020304" pitchFamily="18" charset="0"/>
              <a:ea typeface="Times New Roman" panose="02020603050405020304" pitchFamily="18" charset="0"/>
            </a:endParaRPr>
          </a:p>
        </p:txBody>
      </p:sp>
      <p:pic>
        <p:nvPicPr>
          <p:cNvPr id="15" name="Рисунок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6048" y="129935"/>
            <a:ext cx="4220845" cy="690880"/>
          </a:xfrm>
          <a:prstGeom prst="rect">
            <a:avLst/>
          </a:prstGeom>
          <a:noFill/>
          <a:ln>
            <a:noFill/>
          </a:ln>
        </p:spPr>
      </p:pic>
      <p:sp>
        <p:nvSpPr>
          <p:cNvPr id="16" name="Title 3">
            <a:extLst>
              <a:ext uri="{FF2B5EF4-FFF2-40B4-BE49-F238E27FC236}">
                <a16:creationId xmlns:a16="http://schemas.microsoft.com/office/drawing/2014/main" id="{1BE1F7F6-EC75-453B-8094-923F77806287}"/>
              </a:ext>
            </a:extLst>
          </p:cNvPr>
          <p:cNvSpPr txBox="1">
            <a:spLocks/>
          </p:cNvSpPr>
          <p:nvPr/>
        </p:nvSpPr>
        <p:spPr>
          <a:xfrm>
            <a:off x="1284654" y="811319"/>
            <a:ext cx="10515600" cy="756223"/>
          </a:xfrm>
          <a:prstGeom prst="rect">
            <a:avLst/>
          </a:prstGeom>
        </p:spPr>
        <p:txBody>
          <a:bodyPr>
            <a:normAutofit/>
          </a:bodyPr>
          <a:lstStyle/>
          <a:p>
            <a:pPr lvl="0" algn="ctr">
              <a:lnSpc>
                <a:spcPct val="90000"/>
              </a:lnSpc>
              <a:spcBef>
                <a:spcPct val="0"/>
              </a:spcBef>
              <a:defRPr/>
            </a:pPr>
            <a:r>
              <a:rPr lang="uk-UA" sz="4400" b="1" dirty="0">
                <a:solidFill>
                  <a:schemeClr val="bg1">
                    <a:lumMod val="50000"/>
                  </a:schemeClr>
                </a:solidFill>
                <a:latin typeface="Arial Black" panose="020B0A04020102020204" pitchFamily="34" charset="0"/>
              </a:rPr>
              <a:t>Слід пам'ятати!</a:t>
            </a:r>
            <a:endParaRPr kumimoji="0" lang="en-US" sz="4400" b="1" i="0" u="none" strike="noStrike" kern="1200" cap="none" spc="0" normalizeH="0" baseline="0" noProof="0" dirty="0">
              <a:ln>
                <a:noFill/>
              </a:ln>
              <a:solidFill>
                <a:schemeClr val="bg1">
                  <a:lumMod val="50000"/>
                </a:schemeClr>
              </a:solidFill>
              <a:effectLst/>
              <a:uLnTx/>
              <a:uFillTx/>
              <a:latin typeface="Arial Black" panose="020B0A04020102020204" pitchFamily="34" charset="0"/>
              <a:ea typeface="+mj-ea"/>
              <a:cs typeface="+mj-cs"/>
            </a:endParaRPr>
          </a:p>
        </p:txBody>
      </p:sp>
      <p:sp>
        <p:nvSpPr>
          <p:cNvPr id="7" name="Title 3">
            <a:extLst>
              <a:ext uri="{FF2B5EF4-FFF2-40B4-BE49-F238E27FC236}">
                <a16:creationId xmlns:a16="http://schemas.microsoft.com/office/drawing/2014/main" id="{1BE1F7F6-EC75-453B-8094-923F77806287}"/>
              </a:ext>
            </a:extLst>
          </p:cNvPr>
          <p:cNvSpPr txBox="1">
            <a:spLocks/>
          </p:cNvSpPr>
          <p:nvPr/>
        </p:nvSpPr>
        <p:spPr>
          <a:xfrm>
            <a:off x="5181600" y="1567543"/>
            <a:ext cx="6300650" cy="4833257"/>
          </a:xfrm>
          <a:prstGeom prst="rect">
            <a:avLst/>
          </a:prstGeom>
        </p:spPr>
        <p:txBody>
          <a:bodyPr anchor="ctr">
            <a:normAutofit/>
          </a:bodyPr>
          <a:lstStyle/>
          <a:p>
            <a:pPr lvl="0" algn="ctr">
              <a:lnSpc>
                <a:spcPct val="90000"/>
              </a:lnSpc>
              <a:spcBef>
                <a:spcPct val="0"/>
              </a:spcBef>
              <a:defRPr/>
            </a:pPr>
            <a:r>
              <a:rPr lang="uk-UA" sz="4000" b="1" dirty="0" err="1">
                <a:latin typeface="Arial Black" panose="020B0A04020102020204" pitchFamily="34" charset="0"/>
                <a:ea typeface="+mj-ea"/>
                <a:cs typeface="+mj-cs"/>
              </a:rPr>
              <a:t>Бажанно</a:t>
            </a:r>
            <a:r>
              <a:rPr lang="uk-UA" sz="4000" b="1" dirty="0">
                <a:latin typeface="Arial Black" panose="020B0A04020102020204" pitchFamily="34" charset="0"/>
                <a:ea typeface="+mj-ea"/>
                <a:cs typeface="+mj-cs"/>
              </a:rPr>
              <a:t> при формуванні бачення врахувати гендерні особливості</a:t>
            </a:r>
            <a:endParaRPr lang="uk-UA" sz="3200" b="1" dirty="0">
              <a:latin typeface="Arial Black" panose="020B0A04020102020204" pitchFamily="34" charset="0"/>
              <a:ea typeface="+mj-ea"/>
              <a:cs typeface="+mj-cs"/>
            </a:endParaRPr>
          </a:p>
        </p:txBody>
      </p:sp>
      <p:pic>
        <p:nvPicPr>
          <p:cNvPr id="8" name="Picture 2" descr="Увага! Шановні батьки! – Міська дитяча поліклініка №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092" y="1998617"/>
            <a:ext cx="3793218" cy="3793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20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33.png"/>
          <p:cNvPicPr>
            <a:picLocks noChangeAspect="1"/>
          </p:cNvPicPr>
          <p:nvPr/>
        </p:nvPicPr>
        <p:blipFill rotWithShape="1">
          <a:blip r:embed="rId2" cstate="print">
            <a:extLst>
              <a:ext uri="{28A0092B-C50C-407E-A947-70E740481C1C}">
                <a14:useLocalDpi xmlns:a14="http://schemas.microsoft.com/office/drawing/2010/main" val="0"/>
              </a:ext>
            </a:extLst>
          </a:blip>
          <a:srcRect l="42894" t="21188"/>
          <a:stretch/>
        </p:blipFill>
        <p:spPr bwMode="auto">
          <a:xfrm flipV="1">
            <a:off x="0" y="5962928"/>
            <a:ext cx="1871133" cy="8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Надпись 2"/>
          <p:cNvSpPr txBox="1">
            <a:spLocks/>
          </p:cNvSpPr>
          <p:nvPr/>
        </p:nvSpPr>
        <p:spPr>
          <a:xfrm>
            <a:off x="166919" y="181687"/>
            <a:ext cx="5368925" cy="58737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tabLst>
                <a:tab pos="2743200" algn="ctr"/>
                <a:tab pos="5486400" algn="r"/>
              </a:tabLst>
            </a:pPr>
            <a:r>
              <a:rPr lang="en-US" sz="1600" b="1" dirty="0">
                <a:solidFill>
                  <a:srgbClr val="0070C0"/>
                </a:solidFill>
                <a:effectLst/>
                <a:latin typeface="Calibri" panose="020F0502020204030204" pitchFamily="34" charset="0"/>
                <a:ea typeface="Times New Roman" panose="02020603050405020304" pitchFamily="18" charset="0"/>
              </a:rPr>
              <a:t>UN Recovery and Peacebuilding </a:t>
            </a:r>
            <a:r>
              <a:rPr lang="en-US" sz="1600" b="1" dirty="0" err="1">
                <a:solidFill>
                  <a:srgbClr val="0070C0"/>
                </a:solidFill>
                <a:effectLst/>
                <a:latin typeface="Calibri" panose="020F0502020204030204" pitchFamily="34" charset="0"/>
                <a:ea typeface="Times New Roman" panose="02020603050405020304" pitchFamily="18" charset="0"/>
              </a:rPr>
              <a:t>Programme</a:t>
            </a:r>
            <a:endParaRPr lang="uk-UA" sz="1200" dirty="0">
              <a:effectLst/>
              <a:latin typeface="Times New Roman" panose="02020603050405020304" pitchFamily="18" charset="0"/>
              <a:ea typeface="Times New Roman" panose="02020603050405020304" pitchFamily="18" charset="0"/>
            </a:endParaRPr>
          </a:p>
          <a:p>
            <a:pPr>
              <a:spcAft>
                <a:spcPts val="0"/>
              </a:spcAft>
              <a:tabLst>
                <a:tab pos="2743200" algn="ctr"/>
                <a:tab pos="5486400" algn="r"/>
              </a:tabLst>
            </a:pPr>
            <a:r>
              <a:rPr lang="uk-UA" sz="1600" b="1" dirty="0">
                <a:solidFill>
                  <a:srgbClr val="0070C0"/>
                </a:solidFill>
                <a:effectLst/>
                <a:latin typeface="Calibri" panose="020F0502020204030204" pitchFamily="34" charset="0"/>
                <a:ea typeface="Times New Roman" panose="02020603050405020304" pitchFamily="18" charset="0"/>
              </a:rPr>
              <a:t>Програма ООН із відновлення та розбудови миру</a:t>
            </a:r>
            <a:endParaRPr lang="uk-UA" sz="1200" dirty="0">
              <a:effectLst/>
              <a:latin typeface="Times New Roman" panose="02020603050405020304" pitchFamily="18" charset="0"/>
              <a:ea typeface="Times New Roman" panose="02020603050405020304" pitchFamily="18" charset="0"/>
            </a:endParaRPr>
          </a:p>
        </p:txBody>
      </p:sp>
      <p:pic>
        <p:nvPicPr>
          <p:cNvPr id="15" name="Рисунок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6048" y="129935"/>
            <a:ext cx="4220845" cy="690880"/>
          </a:xfrm>
          <a:prstGeom prst="rect">
            <a:avLst/>
          </a:prstGeom>
          <a:noFill/>
          <a:ln>
            <a:noFill/>
          </a:ln>
        </p:spPr>
      </p:pic>
      <p:sp>
        <p:nvSpPr>
          <p:cNvPr id="16" name="Title 3">
            <a:extLst>
              <a:ext uri="{FF2B5EF4-FFF2-40B4-BE49-F238E27FC236}">
                <a16:creationId xmlns:a16="http://schemas.microsoft.com/office/drawing/2014/main" id="{1BE1F7F6-EC75-453B-8094-923F77806287}"/>
              </a:ext>
            </a:extLst>
          </p:cNvPr>
          <p:cNvSpPr txBox="1">
            <a:spLocks/>
          </p:cNvSpPr>
          <p:nvPr/>
        </p:nvSpPr>
        <p:spPr>
          <a:xfrm>
            <a:off x="1284654" y="901337"/>
            <a:ext cx="10515600" cy="666205"/>
          </a:xfrm>
          <a:prstGeom prst="rect">
            <a:avLst/>
          </a:prstGeom>
        </p:spPr>
        <p:txBody>
          <a:bodyPr>
            <a:normAutofit fontScale="70000" lnSpcReduction="20000"/>
          </a:bodyPr>
          <a:lstStyle/>
          <a:p>
            <a:pPr algn="ctr">
              <a:lnSpc>
                <a:spcPct val="90000"/>
              </a:lnSpc>
              <a:spcBef>
                <a:spcPct val="0"/>
              </a:spcBef>
              <a:defRPr/>
            </a:pPr>
            <a:r>
              <a:rPr lang="uk-UA" sz="4400" b="1" dirty="0">
                <a:solidFill>
                  <a:schemeClr val="bg1">
                    <a:lumMod val="50000"/>
                  </a:schemeClr>
                </a:solidFill>
                <a:latin typeface="Arial Black" panose="020B0A04020102020204" pitchFamily="34" charset="0"/>
              </a:rPr>
              <a:t>Стратегія розвитку Луганської області 2027</a:t>
            </a:r>
            <a:endParaRPr lang="en-US" sz="4400" b="1" dirty="0">
              <a:solidFill>
                <a:schemeClr val="bg1">
                  <a:lumMod val="50000"/>
                </a:schemeClr>
              </a:solidFill>
              <a:latin typeface="Arial Black" panose="020B0A04020102020204" pitchFamily="34" charset="0"/>
            </a:endParaRPr>
          </a:p>
        </p:txBody>
      </p:sp>
      <p:sp>
        <p:nvSpPr>
          <p:cNvPr id="8" name="Title 3">
            <a:extLst>
              <a:ext uri="{FF2B5EF4-FFF2-40B4-BE49-F238E27FC236}">
                <a16:creationId xmlns:a16="http://schemas.microsoft.com/office/drawing/2014/main" id="{1BE1F7F6-EC75-453B-8094-923F77806287}"/>
              </a:ext>
            </a:extLst>
          </p:cNvPr>
          <p:cNvSpPr txBox="1">
            <a:spLocks/>
          </p:cNvSpPr>
          <p:nvPr/>
        </p:nvSpPr>
        <p:spPr>
          <a:xfrm>
            <a:off x="853579" y="1397725"/>
            <a:ext cx="10628671" cy="5055325"/>
          </a:xfrm>
          <a:prstGeom prst="rect">
            <a:avLst/>
          </a:prstGeom>
        </p:spPr>
        <p:txBody>
          <a:bodyPr>
            <a:normAutofit lnSpcReduction="10000"/>
          </a:bodyPr>
          <a:lstStyle/>
          <a:p>
            <a:pPr algn="just"/>
            <a:r>
              <a:rPr lang="uk-UA" sz="2800" b="1" dirty="0">
                <a:latin typeface="Arial" pitchFamily="34" charset="0"/>
                <a:cs typeface="Arial" pitchFamily="34" charset="0"/>
              </a:rPr>
              <a:t>Луганщина </a:t>
            </a:r>
            <a:r>
              <a:rPr lang="uk-UA" sz="2800" dirty="0">
                <a:latin typeface="Arial" pitchFamily="34" charset="0"/>
                <a:cs typeface="Arial" pitchFamily="34" charset="0"/>
              </a:rPr>
              <a:t>– </a:t>
            </a:r>
            <a:r>
              <a:rPr lang="uk-UA" sz="2800" cap="all" dirty="0">
                <a:latin typeface="Arial" pitchFamily="34" charset="0"/>
                <a:cs typeface="Arial" pitchFamily="34" charset="0"/>
              </a:rPr>
              <a:t>Світанок України</a:t>
            </a:r>
            <a:r>
              <a:rPr lang="uk-UA" sz="2800" dirty="0">
                <a:latin typeface="Arial" pitchFamily="34" charset="0"/>
                <a:cs typeface="Arial" pitchFamily="34" charset="0"/>
              </a:rPr>
              <a:t>, прикордонний регіон гідного рівня життя, ефективного управління та сталого розвитку.</a:t>
            </a:r>
          </a:p>
          <a:p>
            <a:pPr algn="just"/>
            <a:r>
              <a:rPr lang="uk-UA" sz="2800" dirty="0">
                <a:latin typeface="Arial" pitchFamily="34" charset="0"/>
                <a:cs typeface="Arial" pitchFamily="34" charset="0"/>
              </a:rPr>
              <a:t>Безпечна, комфортна територія із динамічним розвитком високотехнологічних хімічних та агропромислових кластерів. Науково дослідний центр розвитку із активним підприємництвом та гендерно-орієнтованою політикою.</a:t>
            </a:r>
          </a:p>
          <a:p>
            <a:pPr algn="just"/>
            <a:r>
              <a:rPr lang="uk-UA" sz="2800" dirty="0">
                <a:latin typeface="Arial" pitchFamily="34" charset="0"/>
                <a:cs typeface="Arial" pitchFamily="34" charset="0"/>
              </a:rPr>
              <a:t>Територія вмотивованих творчих людей, ефективних партнерів та нових можливостей.</a:t>
            </a:r>
          </a:p>
          <a:p>
            <a:pPr algn="just"/>
            <a:r>
              <a:rPr lang="uk-UA" sz="2800" dirty="0">
                <a:latin typeface="Arial" pitchFamily="34" charset="0"/>
                <a:cs typeface="Arial" pitchFamily="34" charset="0"/>
              </a:rPr>
              <a:t>Соціально-згуртована спільнота загальноукраїнської єдності з європейськими цінностями. Історичний та культурний центр поєднання багатонаціональних традицій та родинної пам'яті.</a:t>
            </a:r>
          </a:p>
        </p:txBody>
      </p:sp>
    </p:spTree>
    <p:extLst>
      <p:ext uri="{BB962C8B-B14F-4D97-AF65-F5344CB8AC3E}">
        <p14:creationId xmlns:p14="http://schemas.microsoft.com/office/powerpoint/2010/main" val="314120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33.png"/>
          <p:cNvPicPr>
            <a:picLocks noChangeAspect="1"/>
          </p:cNvPicPr>
          <p:nvPr/>
        </p:nvPicPr>
        <p:blipFill rotWithShape="1">
          <a:blip r:embed="rId2" cstate="print">
            <a:extLst>
              <a:ext uri="{28A0092B-C50C-407E-A947-70E740481C1C}">
                <a14:useLocalDpi xmlns:a14="http://schemas.microsoft.com/office/drawing/2010/main" val="0"/>
              </a:ext>
            </a:extLst>
          </a:blip>
          <a:srcRect l="42894" t="21188"/>
          <a:stretch/>
        </p:blipFill>
        <p:spPr bwMode="auto">
          <a:xfrm flipV="1">
            <a:off x="0" y="5962928"/>
            <a:ext cx="1871133" cy="8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Надпись 2"/>
          <p:cNvSpPr txBox="1">
            <a:spLocks/>
          </p:cNvSpPr>
          <p:nvPr/>
        </p:nvSpPr>
        <p:spPr>
          <a:xfrm>
            <a:off x="166919" y="181687"/>
            <a:ext cx="5368925" cy="58737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tabLst>
                <a:tab pos="2743200" algn="ctr"/>
                <a:tab pos="5486400" algn="r"/>
              </a:tabLst>
            </a:pPr>
            <a:r>
              <a:rPr lang="en-US" sz="1600" b="1" dirty="0">
                <a:solidFill>
                  <a:srgbClr val="0070C0"/>
                </a:solidFill>
                <a:effectLst/>
                <a:latin typeface="Calibri" panose="020F0502020204030204" pitchFamily="34" charset="0"/>
                <a:ea typeface="Times New Roman" panose="02020603050405020304" pitchFamily="18" charset="0"/>
              </a:rPr>
              <a:t>UN Recovery and Peacebuilding </a:t>
            </a:r>
            <a:r>
              <a:rPr lang="en-US" sz="1600" b="1" dirty="0" err="1">
                <a:solidFill>
                  <a:srgbClr val="0070C0"/>
                </a:solidFill>
                <a:effectLst/>
                <a:latin typeface="Calibri" panose="020F0502020204030204" pitchFamily="34" charset="0"/>
                <a:ea typeface="Times New Roman" panose="02020603050405020304" pitchFamily="18" charset="0"/>
              </a:rPr>
              <a:t>Programme</a:t>
            </a:r>
            <a:endParaRPr lang="uk-UA" sz="1200" dirty="0">
              <a:effectLst/>
              <a:latin typeface="Times New Roman" panose="02020603050405020304" pitchFamily="18" charset="0"/>
              <a:ea typeface="Times New Roman" panose="02020603050405020304" pitchFamily="18" charset="0"/>
            </a:endParaRPr>
          </a:p>
          <a:p>
            <a:pPr>
              <a:spcAft>
                <a:spcPts val="0"/>
              </a:spcAft>
              <a:tabLst>
                <a:tab pos="2743200" algn="ctr"/>
                <a:tab pos="5486400" algn="r"/>
              </a:tabLst>
            </a:pPr>
            <a:r>
              <a:rPr lang="uk-UA" sz="1600" b="1" dirty="0">
                <a:solidFill>
                  <a:srgbClr val="0070C0"/>
                </a:solidFill>
                <a:effectLst/>
                <a:latin typeface="Calibri" panose="020F0502020204030204" pitchFamily="34" charset="0"/>
                <a:ea typeface="Times New Roman" panose="02020603050405020304" pitchFamily="18" charset="0"/>
              </a:rPr>
              <a:t>Програма ООН із відновлення та розбудови миру</a:t>
            </a:r>
            <a:endParaRPr lang="uk-UA" sz="1200" dirty="0">
              <a:effectLst/>
              <a:latin typeface="Times New Roman" panose="02020603050405020304" pitchFamily="18" charset="0"/>
              <a:ea typeface="Times New Roman" panose="02020603050405020304" pitchFamily="18" charset="0"/>
            </a:endParaRPr>
          </a:p>
        </p:txBody>
      </p:sp>
      <p:pic>
        <p:nvPicPr>
          <p:cNvPr id="15" name="Рисунок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6048" y="129935"/>
            <a:ext cx="4220845" cy="690880"/>
          </a:xfrm>
          <a:prstGeom prst="rect">
            <a:avLst/>
          </a:prstGeom>
          <a:noFill/>
          <a:ln>
            <a:noFill/>
          </a:ln>
        </p:spPr>
      </p:pic>
      <p:sp>
        <p:nvSpPr>
          <p:cNvPr id="16" name="Title 3">
            <a:extLst>
              <a:ext uri="{FF2B5EF4-FFF2-40B4-BE49-F238E27FC236}">
                <a16:creationId xmlns:a16="http://schemas.microsoft.com/office/drawing/2014/main" id="{1BE1F7F6-EC75-453B-8094-923F77806287}"/>
              </a:ext>
            </a:extLst>
          </p:cNvPr>
          <p:cNvSpPr txBox="1">
            <a:spLocks/>
          </p:cNvSpPr>
          <p:nvPr/>
        </p:nvSpPr>
        <p:spPr>
          <a:xfrm>
            <a:off x="1284654" y="809897"/>
            <a:ext cx="10515600" cy="666205"/>
          </a:xfrm>
          <a:prstGeom prst="rect">
            <a:avLst/>
          </a:prstGeom>
        </p:spPr>
        <p:txBody>
          <a:bodyPr>
            <a:normAutofit fontScale="92500"/>
          </a:bodyPr>
          <a:lstStyle/>
          <a:p>
            <a:pPr algn="ctr">
              <a:lnSpc>
                <a:spcPct val="90000"/>
              </a:lnSpc>
              <a:spcBef>
                <a:spcPct val="0"/>
              </a:spcBef>
              <a:defRPr/>
            </a:pPr>
            <a:r>
              <a:rPr lang="uk-UA" sz="4400" b="1" dirty="0">
                <a:solidFill>
                  <a:schemeClr val="bg1">
                    <a:lumMod val="50000"/>
                  </a:schemeClr>
                </a:solidFill>
                <a:latin typeface="Arial Black" panose="020B0A04020102020204" pitchFamily="34" charset="0"/>
              </a:rPr>
              <a:t>Приклади Стратегічного Бачення</a:t>
            </a:r>
            <a:endParaRPr lang="en-US" sz="4400" b="1" dirty="0">
              <a:solidFill>
                <a:schemeClr val="bg1">
                  <a:lumMod val="50000"/>
                </a:schemeClr>
              </a:solidFill>
              <a:latin typeface="Arial Black" panose="020B0A04020102020204" pitchFamily="34" charset="0"/>
            </a:endParaRPr>
          </a:p>
        </p:txBody>
      </p:sp>
      <p:sp>
        <p:nvSpPr>
          <p:cNvPr id="8" name="Title 3">
            <a:extLst>
              <a:ext uri="{FF2B5EF4-FFF2-40B4-BE49-F238E27FC236}">
                <a16:creationId xmlns:a16="http://schemas.microsoft.com/office/drawing/2014/main" id="{1BE1F7F6-EC75-453B-8094-923F77806287}"/>
              </a:ext>
            </a:extLst>
          </p:cNvPr>
          <p:cNvSpPr txBox="1">
            <a:spLocks/>
          </p:cNvSpPr>
          <p:nvPr/>
        </p:nvSpPr>
        <p:spPr>
          <a:xfrm>
            <a:off x="613954" y="1397725"/>
            <a:ext cx="11181805" cy="5042263"/>
          </a:xfrm>
          <a:prstGeom prst="rect">
            <a:avLst/>
          </a:prstGeom>
        </p:spPr>
        <p:txBody>
          <a:bodyPr>
            <a:normAutofit fontScale="92500" lnSpcReduction="20000"/>
          </a:bodyPr>
          <a:lstStyle/>
          <a:p>
            <a:r>
              <a:rPr lang="uk-UA" sz="2800" b="1" dirty="0">
                <a:latin typeface="Arial" pitchFamily="34" charset="0"/>
                <a:cs typeface="Arial" pitchFamily="34" charset="0"/>
              </a:rPr>
              <a:t>Станично-Луганська територіальна громада </a:t>
            </a:r>
            <a:r>
              <a:rPr lang="uk-UA" sz="2800" dirty="0">
                <a:latin typeface="Arial" pitchFamily="34" charset="0"/>
                <a:cs typeface="Arial" pitchFamily="34" charset="0"/>
              </a:rPr>
              <a:t>розташована в мальовничому місці між річками Сіверський Донець та </a:t>
            </a:r>
            <a:r>
              <a:rPr lang="uk-UA" sz="2800" dirty="0" err="1">
                <a:latin typeface="Arial" pitchFamily="34" charset="0"/>
                <a:cs typeface="Arial" pitchFamily="34" charset="0"/>
              </a:rPr>
              <a:t>Деркул</a:t>
            </a:r>
            <a:r>
              <a:rPr lang="uk-UA" sz="2800" dirty="0">
                <a:latin typeface="Arial" pitchFamily="34" charset="0"/>
                <a:cs typeface="Arial" pitchFamily="34" charset="0"/>
              </a:rPr>
              <a:t>, і є унікальним краєм лісів, річок та озер з різноманітною флорою і фауною. </a:t>
            </a:r>
            <a:endParaRPr lang="ru-RU" sz="2800" dirty="0">
              <a:latin typeface="Arial" pitchFamily="34" charset="0"/>
              <a:cs typeface="Arial" pitchFamily="34" charset="0"/>
            </a:endParaRPr>
          </a:p>
          <a:p>
            <a:r>
              <a:rPr lang="uk-UA" sz="2800" dirty="0">
                <a:latin typeface="Arial" pitchFamily="34" charset="0"/>
                <a:cs typeface="Arial" pitchFamily="34" charset="0"/>
              </a:rPr>
              <a:t>Громада з багатонаціональним населенням, толерантним ставленням до всіх, багаторічним досвідом підприємництва та сільськогосподарської кооперації. Активна співпраця місцевої влади, населення та підприємців забезпечили тут європейські умови проживання, становлення молоді та опіку над людьми похилого віку, комфортне середовище для відкриття та розвитку бізнесу та туризму.</a:t>
            </a:r>
          </a:p>
          <a:p>
            <a:endParaRPr lang="uk-UA" sz="2800" dirty="0">
              <a:latin typeface="Arial" pitchFamily="34" charset="0"/>
              <a:cs typeface="Arial" pitchFamily="34" charset="0"/>
            </a:endParaRPr>
          </a:p>
          <a:p>
            <a:r>
              <a:rPr lang="uk-UA" sz="2800" b="1" u="sng" dirty="0">
                <a:latin typeface="Arial" pitchFamily="34" charset="0"/>
                <a:cs typeface="Arial" pitchFamily="34" charset="0"/>
              </a:rPr>
              <a:t>Гасло</a:t>
            </a:r>
            <a:endParaRPr lang="ru-RU" sz="2800" dirty="0">
              <a:latin typeface="Arial" pitchFamily="34" charset="0"/>
              <a:cs typeface="Arial" pitchFamily="34" charset="0"/>
            </a:endParaRPr>
          </a:p>
          <a:p>
            <a:r>
              <a:rPr lang="uk-UA" sz="2800" b="1" cap="all" dirty="0">
                <a:latin typeface="Arial" pitchFamily="34" charset="0"/>
                <a:cs typeface="Arial" pitchFamily="34" charset="0"/>
              </a:rPr>
              <a:t>Станично-Луганська ТЕРИТОРІАЛЬНА ГРОМАДА – східна брама Луганщини</a:t>
            </a:r>
            <a:r>
              <a:rPr lang="uk-UA" sz="2800" b="1" dirty="0">
                <a:latin typeface="Arial" pitchFamily="34" charset="0"/>
                <a:cs typeface="Arial" pitchFamily="34" charset="0"/>
              </a:rPr>
              <a:t>.</a:t>
            </a:r>
            <a:r>
              <a:rPr lang="uk-UA" sz="2800" b="1" cap="all" dirty="0">
                <a:latin typeface="Arial" pitchFamily="34" charset="0"/>
                <a:cs typeface="Arial" pitchFamily="34" charset="0"/>
              </a:rPr>
              <a:t> Зустрічай Український світанок в Станично-Луганській громаді</a:t>
            </a:r>
            <a:r>
              <a:rPr lang="uk-UA" sz="2800" b="1" dirty="0">
                <a:latin typeface="Arial" pitchFamily="34" charset="0"/>
                <a:cs typeface="Arial" pitchFamily="34" charset="0"/>
              </a:rPr>
              <a:t>!</a:t>
            </a:r>
          </a:p>
          <a:p>
            <a:pPr lvl="0" algn="just"/>
            <a:endParaRPr lang="uk-UA" sz="2800" dirty="0"/>
          </a:p>
        </p:txBody>
      </p:sp>
    </p:spTree>
    <p:extLst>
      <p:ext uri="{BB962C8B-B14F-4D97-AF65-F5344CB8AC3E}">
        <p14:creationId xmlns:p14="http://schemas.microsoft.com/office/powerpoint/2010/main" val="314120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33.png"/>
          <p:cNvPicPr>
            <a:picLocks noChangeAspect="1"/>
          </p:cNvPicPr>
          <p:nvPr/>
        </p:nvPicPr>
        <p:blipFill rotWithShape="1">
          <a:blip r:embed="rId2" cstate="print">
            <a:extLst>
              <a:ext uri="{28A0092B-C50C-407E-A947-70E740481C1C}">
                <a14:useLocalDpi xmlns:a14="http://schemas.microsoft.com/office/drawing/2010/main" val="0"/>
              </a:ext>
            </a:extLst>
          </a:blip>
          <a:srcRect l="42894" t="21188"/>
          <a:stretch/>
        </p:blipFill>
        <p:spPr bwMode="auto">
          <a:xfrm flipV="1">
            <a:off x="0" y="5962928"/>
            <a:ext cx="1871133" cy="8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Надпись 2"/>
          <p:cNvSpPr txBox="1">
            <a:spLocks/>
          </p:cNvSpPr>
          <p:nvPr/>
        </p:nvSpPr>
        <p:spPr>
          <a:xfrm>
            <a:off x="166919" y="181687"/>
            <a:ext cx="5368925" cy="58737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tabLst>
                <a:tab pos="2743200" algn="ctr"/>
                <a:tab pos="5486400" algn="r"/>
              </a:tabLst>
            </a:pPr>
            <a:r>
              <a:rPr lang="en-US" sz="1600" b="1" dirty="0">
                <a:solidFill>
                  <a:srgbClr val="0070C0"/>
                </a:solidFill>
                <a:effectLst/>
                <a:latin typeface="Calibri" panose="020F0502020204030204" pitchFamily="34" charset="0"/>
                <a:ea typeface="Times New Roman" panose="02020603050405020304" pitchFamily="18" charset="0"/>
              </a:rPr>
              <a:t>UN Recovery and Peacebuilding </a:t>
            </a:r>
            <a:r>
              <a:rPr lang="en-US" sz="1600" b="1" dirty="0" err="1">
                <a:solidFill>
                  <a:srgbClr val="0070C0"/>
                </a:solidFill>
                <a:effectLst/>
                <a:latin typeface="Calibri" panose="020F0502020204030204" pitchFamily="34" charset="0"/>
                <a:ea typeface="Times New Roman" panose="02020603050405020304" pitchFamily="18" charset="0"/>
              </a:rPr>
              <a:t>Programme</a:t>
            </a:r>
            <a:endParaRPr lang="uk-UA" sz="1200" dirty="0">
              <a:effectLst/>
              <a:latin typeface="Times New Roman" panose="02020603050405020304" pitchFamily="18" charset="0"/>
              <a:ea typeface="Times New Roman" panose="02020603050405020304" pitchFamily="18" charset="0"/>
            </a:endParaRPr>
          </a:p>
          <a:p>
            <a:pPr>
              <a:spcAft>
                <a:spcPts val="0"/>
              </a:spcAft>
              <a:tabLst>
                <a:tab pos="2743200" algn="ctr"/>
                <a:tab pos="5486400" algn="r"/>
              </a:tabLst>
            </a:pPr>
            <a:r>
              <a:rPr lang="uk-UA" sz="1600" b="1" dirty="0">
                <a:solidFill>
                  <a:srgbClr val="0070C0"/>
                </a:solidFill>
                <a:effectLst/>
                <a:latin typeface="Calibri" panose="020F0502020204030204" pitchFamily="34" charset="0"/>
                <a:ea typeface="Times New Roman" panose="02020603050405020304" pitchFamily="18" charset="0"/>
              </a:rPr>
              <a:t>Програма ООН із відновлення та розбудови миру</a:t>
            </a:r>
            <a:endParaRPr lang="uk-UA" sz="1200" dirty="0">
              <a:effectLst/>
              <a:latin typeface="Times New Roman" panose="02020603050405020304" pitchFamily="18" charset="0"/>
              <a:ea typeface="Times New Roman" panose="02020603050405020304" pitchFamily="18" charset="0"/>
            </a:endParaRPr>
          </a:p>
        </p:txBody>
      </p:sp>
      <p:pic>
        <p:nvPicPr>
          <p:cNvPr id="15" name="Рисунок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6048" y="129935"/>
            <a:ext cx="4220845" cy="690880"/>
          </a:xfrm>
          <a:prstGeom prst="rect">
            <a:avLst/>
          </a:prstGeom>
          <a:noFill/>
          <a:ln>
            <a:noFill/>
          </a:ln>
        </p:spPr>
      </p:pic>
      <p:sp>
        <p:nvSpPr>
          <p:cNvPr id="16" name="Title 3">
            <a:extLst>
              <a:ext uri="{FF2B5EF4-FFF2-40B4-BE49-F238E27FC236}">
                <a16:creationId xmlns:a16="http://schemas.microsoft.com/office/drawing/2014/main" id="{1BE1F7F6-EC75-453B-8094-923F77806287}"/>
              </a:ext>
            </a:extLst>
          </p:cNvPr>
          <p:cNvSpPr txBox="1">
            <a:spLocks/>
          </p:cNvSpPr>
          <p:nvPr/>
        </p:nvSpPr>
        <p:spPr>
          <a:xfrm>
            <a:off x="1284654" y="809897"/>
            <a:ext cx="10515600" cy="666205"/>
          </a:xfrm>
          <a:prstGeom prst="rect">
            <a:avLst/>
          </a:prstGeom>
        </p:spPr>
        <p:txBody>
          <a:bodyPr>
            <a:normAutofit lnSpcReduction="10000"/>
          </a:bodyPr>
          <a:lstStyle/>
          <a:p>
            <a:pPr algn="ctr">
              <a:lnSpc>
                <a:spcPct val="90000"/>
              </a:lnSpc>
              <a:spcBef>
                <a:spcPct val="0"/>
              </a:spcBef>
              <a:defRPr/>
            </a:pPr>
            <a:r>
              <a:rPr lang="uk-UA" sz="4400" b="1" dirty="0">
                <a:solidFill>
                  <a:schemeClr val="bg1">
                    <a:lumMod val="50000"/>
                  </a:schemeClr>
                </a:solidFill>
                <a:latin typeface="Arial Black" panose="020B0A04020102020204" pitchFamily="34" charset="0"/>
              </a:rPr>
              <a:t>Складові Стратегічного Бачення</a:t>
            </a:r>
            <a:endParaRPr lang="en-US" sz="4400" b="1" dirty="0">
              <a:solidFill>
                <a:schemeClr val="bg1">
                  <a:lumMod val="50000"/>
                </a:schemeClr>
              </a:solidFill>
              <a:latin typeface="Arial Black" panose="020B0A04020102020204" pitchFamily="34" charset="0"/>
            </a:endParaRPr>
          </a:p>
        </p:txBody>
      </p:sp>
      <p:sp>
        <p:nvSpPr>
          <p:cNvPr id="8" name="Title 3">
            <a:extLst>
              <a:ext uri="{FF2B5EF4-FFF2-40B4-BE49-F238E27FC236}">
                <a16:creationId xmlns:a16="http://schemas.microsoft.com/office/drawing/2014/main" id="{1BE1F7F6-EC75-453B-8094-923F77806287}"/>
              </a:ext>
            </a:extLst>
          </p:cNvPr>
          <p:cNvSpPr txBox="1">
            <a:spLocks/>
          </p:cNvSpPr>
          <p:nvPr/>
        </p:nvSpPr>
        <p:spPr>
          <a:xfrm>
            <a:off x="535577" y="1397726"/>
            <a:ext cx="11247120" cy="4976948"/>
          </a:xfrm>
          <a:prstGeom prst="rect">
            <a:avLst/>
          </a:prstGeom>
        </p:spPr>
        <p:txBody>
          <a:bodyPr>
            <a:normAutofit fontScale="92500"/>
          </a:bodyPr>
          <a:lstStyle/>
          <a:p>
            <a:r>
              <a:rPr lang="uk-UA" sz="2800" b="1" u="sng" dirty="0">
                <a:solidFill>
                  <a:srgbClr val="FF0000"/>
                </a:solidFill>
                <a:latin typeface="Arial" pitchFamily="34" charset="0"/>
                <a:cs typeface="Arial" pitchFamily="34" charset="0"/>
              </a:rPr>
              <a:t>Характеристика місцеположення громади (де ми є):</a:t>
            </a:r>
            <a:r>
              <a:rPr lang="uk-UA" sz="2800" b="1" dirty="0">
                <a:latin typeface="Arial" pitchFamily="34" charset="0"/>
                <a:cs typeface="Arial" pitchFamily="34" charset="0"/>
              </a:rPr>
              <a:t> Станично-Луганська територіальна громада </a:t>
            </a:r>
            <a:r>
              <a:rPr lang="uk-UA" sz="2800" dirty="0">
                <a:latin typeface="Arial" pitchFamily="34" charset="0"/>
                <a:cs typeface="Arial" pitchFamily="34" charset="0"/>
              </a:rPr>
              <a:t>розташована в мальовничому місці між річками Сіверський Донець та </a:t>
            </a:r>
            <a:r>
              <a:rPr lang="uk-UA" sz="2800" dirty="0" err="1">
                <a:latin typeface="Arial" pitchFamily="34" charset="0"/>
                <a:cs typeface="Arial" pitchFamily="34" charset="0"/>
              </a:rPr>
              <a:t>Деркул</a:t>
            </a:r>
            <a:r>
              <a:rPr lang="uk-UA" sz="2800" dirty="0">
                <a:latin typeface="Arial" pitchFamily="34" charset="0"/>
                <a:cs typeface="Arial" pitchFamily="34" charset="0"/>
              </a:rPr>
              <a:t>, і є унікальним краєм лісів, річок та озер з різноманітною флорою і фауною. </a:t>
            </a:r>
            <a:endParaRPr lang="ru-RU" sz="2800" dirty="0">
              <a:latin typeface="Arial" pitchFamily="34" charset="0"/>
              <a:cs typeface="Arial" pitchFamily="34" charset="0"/>
            </a:endParaRPr>
          </a:p>
          <a:p>
            <a:r>
              <a:rPr lang="uk-UA" sz="2800" b="1" u="sng" dirty="0">
                <a:solidFill>
                  <a:srgbClr val="FF0000"/>
                </a:solidFill>
                <a:latin typeface="Arial" pitchFamily="34" charset="0"/>
                <a:cs typeface="Arial" pitchFamily="34" charset="0"/>
              </a:rPr>
              <a:t>Факти про громаду (особливості): </a:t>
            </a:r>
            <a:r>
              <a:rPr lang="uk-UA" sz="2800" dirty="0">
                <a:latin typeface="Arial" pitchFamily="34" charset="0"/>
                <a:cs typeface="Arial" pitchFamily="34" charset="0"/>
              </a:rPr>
              <a:t>Громада з багатонаціональним населенням, багаторічним досвідом підприємництва та сільськогосподарської кооперації. </a:t>
            </a:r>
          </a:p>
          <a:p>
            <a:r>
              <a:rPr lang="uk-UA" sz="2800" b="1" u="sng" dirty="0">
                <a:solidFill>
                  <a:srgbClr val="FF0000"/>
                </a:solidFill>
                <a:latin typeface="Arial" pitchFamily="34" charset="0"/>
                <a:cs typeface="Arial" pitchFamily="34" charset="0"/>
              </a:rPr>
              <a:t>Бажання та очікування:</a:t>
            </a:r>
            <a:r>
              <a:rPr lang="uk-UA" sz="2800" dirty="0">
                <a:latin typeface="Arial" pitchFamily="34" charset="0"/>
                <a:cs typeface="Arial" pitchFamily="34" charset="0"/>
              </a:rPr>
              <a:t> толерантне ставленням до всіх </a:t>
            </a:r>
            <a:r>
              <a:rPr lang="uk-UA" sz="2800" b="1" u="sng" dirty="0">
                <a:solidFill>
                  <a:srgbClr val="FF0000"/>
                </a:solidFill>
                <a:latin typeface="Arial" pitchFamily="34" charset="0"/>
                <a:cs typeface="Arial" pitchFamily="34" charset="0"/>
              </a:rPr>
              <a:t>(для гостей)</a:t>
            </a:r>
            <a:r>
              <a:rPr lang="uk-UA" sz="2800" dirty="0">
                <a:latin typeface="Arial" pitchFamily="34" charset="0"/>
                <a:cs typeface="Arial" pitchFamily="34" charset="0"/>
              </a:rPr>
              <a:t>. Активна співпраця місцевої влади, населення та підприємців забезпечили тут європейські умови проживання, становлення молоді та опіку над людьми похилого віку, комфортне середовище для відкриття та розвитку бізнесу та туризму </a:t>
            </a:r>
            <a:r>
              <a:rPr lang="uk-UA" sz="2800" b="1" u="sng" dirty="0">
                <a:solidFill>
                  <a:srgbClr val="FF0000"/>
                </a:solidFill>
                <a:latin typeface="Arial" pitchFamily="34" charset="0"/>
                <a:cs typeface="Arial" pitchFamily="34" charset="0"/>
              </a:rPr>
              <a:t>(для населення та бізнесу)</a:t>
            </a:r>
            <a:r>
              <a:rPr lang="uk-UA" sz="2800" dirty="0">
                <a:latin typeface="Arial" pitchFamily="34" charset="0"/>
                <a:cs typeface="Arial" pitchFamily="34" charset="0"/>
              </a:rPr>
              <a:t>.</a:t>
            </a:r>
          </a:p>
          <a:p>
            <a:pPr lvl="0" algn="just"/>
            <a:endParaRPr lang="uk-UA" sz="2800" dirty="0"/>
          </a:p>
        </p:txBody>
      </p:sp>
    </p:spTree>
    <p:extLst>
      <p:ext uri="{BB962C8B-B14F-4D97-AF65-F5344CB8AC3E}">
        <p14:creationId xmlns:p14="http://schemas.microsoft.com/office/powerpoint/2010/main" val="314120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0"/>
          <p:cNvSpPr txBox="1">
            <a:spLocks noChangeArrowheads="1"/>
          </p:cNvSpPr>
          <p:nvPr/>
        </p:nvSpPr>
        <p:spPr bwMode="auto">
          <a:xfrm>
            <a:off x="7391400" y="1413934"/>
            <a:ext cx="1871133" cy="32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01" tIns="40000" rIns="80001" bIns="400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uk-UA" altLang="ru-RU" sz="1600">
              <a:latin typeface="Arial" panose="020B0604020202020204" pitchFamily="34" charset="0"/>
            </a:endParaRPr>
          </a:p>
        </p:txBody>
      </p:sp>
      <p:pic>
        <p:nvPicPr>
          <p:cNvPr id="110595" name="Объект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1945" y="160175"/>
            <a:ext cx="6769100" cy="528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745149" y="255316"/>
            <a:ext cx="5402441" cy="830997"/>
          </a:xfrm>
          <a:prstGeom prst="rect">
            <a:avLst/>
          </a:prstGeom>
        </p:spPr>
        <p:txBody>
          <a:bodyPr wrap="none" lIns="91440" tIns="45720" rIns="91440" bIns="45720">
            <a:spAutoFit/>
          </a:bodyPr>
          <a:lstStyle/>
          <a:p>
            <a:pPr algn="ctr">
              <a:defRPr/>
            </a:pPr>
            <a:r>
              <a:rPr lang="ru-RU" altLang="ru-RU" sz="4800" b="1" dirty="0">
                <a:solidFill>
                  <a:srgbClr val="002060"/>
                </a:solidFill>
                <a:latin typeface="+mj-lt"/>
                <a:cs typeface="Times New Roman" panose="02020603050405020304" pitchFamily="18" charset="0"/>
              </a:rPr>
              <a:t>ДЯКУЄМО ЗА УВАГУ!</a:t>
            </a:r>
            <a:endParaRPr lang="uk-UA" altLang="ru-RU" sz="4800" b="1" dirty="0">
              <a:solidFill>
                <a:srgbClr val="002060"/>
              </a:solidFill>
              <a:latin typeface="+mj-lt"/>
              <a:cs typeface="Times New Roman" panose="02020603050405020304" pitchFamily="18" charset="0"/>
            </a:endParaRPr>
          </a:p>
        </p:txBody>
      </p:sp>
      <p:sp>
        <p:nvSpPr>
          <p:cNvPr id="6" name="TextBox 5"/>
          <p:cNvSpPr txBox="1"/>
          <p:nvPr/>
        </p:nvSpPr>
        <p:spPr>
          <a:xfrm>
            <a:off x="2501394" y="5107578"/>
            <a:ext cx="7329763" cy="923330"/>
          </a:xfrm>
          <a:prstGeom prst="rect">
            <a:avLst/>
          </a:prstGeom>
          <a:noFill/>
        </p:spPr>
        <p:txBody>
          <a:bodyPr wrap="square" rtlCol="0">
            <a:spAutoFit/>
          </a:bodyPr>
          <a:lstStyle/>
          <a:p>
            <a:r>
              <a:rPr lang="uk-UA" i="1" dirty="0"/>
              <a:t>Національні експерти із </a:t>
            </a:r>
            <a:r>
              <a:rPr lang="ru-RU" i="1" dirty="0" err="1"/>
              <a:t>стратегічного</a:t>
            </a:r>
            <a:r>
              <a:rPr lang="ru-RU" i="1" dirty="0"/>
              <a:t> </a:t>
            </a:r>
            <a:r>
              <a:rPr lang="ru-RU" i="1" dirty="0" err="1"/>
              <a:t>планування</a:t>
            </a:r>
            <a:r>
              <a:rPr lang="ru-RU" i="1" dirty="0"/>
              <a:t>,</a:t>
            </a:r>
          </a:p>
          <a:p>
            <a:r>
              <a:rPr lang="uk-UA" b="1" dirty="0"/>
              <a:t>Григорій Перерва, тел.:050 384 9381, </a:t>
            </a:r>
            <a:r>
              <a:rPr lang="en-US" b="1" dirty="0"/>
              <a:t>E-mail: </a:t>
            </a:r>
            <a:r>
              <a:rPr lang="en-GB" b="1" dirty="0">
                <a:hlinkClick r:id="rId3"/>
              </a:rPr>
              <a:t>hrihoriy.pererva@gmail.com</a:t>
            </a:r>
            <a:endParaRPr lang="uk-UA" b="1" dirty="0"/>
          </a:p>
          <a:p>
            <a:r>
              <a:rPr lang="uk-UA" b="1" dirty="0"/>
              <a:t>Дмитро Дрожжин, тел. 050 668 46 66, </a:t>
            </a:r>
            <a:r>
              <a:rPr lang="en-US" b="1" dirty="0"/>
              <a:t>E-mail:</a:t>
            </a:r>
            <a:r>
              <a:rPr lang="uk-UA" b="1" dirty="0"/>
              <a:t> </a:t>
            </a:r>
            <a:r>
              <a:rPr lang="en-US" b="1" u="sng" dirty="0">
                <a:solidFill>
                  <a:schemeClr val="accent1">
                    <a:lumMod val="75000"/>
                  </a:schemeClr>
                </a:solidFill>
              </a:rPr>
              <a:t>ddrozhzhyn@gmail.com</a:t>
            </a:r>
            <a:endParaRPr lang="uk-UA" b="1" u="sng" dirty="0">
              <a:solidFill>
                <a:schemeClr val="accent1">
                  <a:lumMod val="75000"/>
                </a:schemeClr>
              </a:solidFill>
            </a:endParaRPr>
          </a:p>
        </p:txBody>
      </p:sp>
    </p:spTree>
    <p:extLst>
      <p:ext uri="{BB962C8B-B14F-4D97-AF65-F5344CB8AC3E}">
        <p14:creationId xmlns:p14="http://schemas.microsoft.com/office/powerpoint/2010/main" val="2160707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949" y="5482903"/>
            <a:ext cx="11338560" cy="1077218"/>
          </a:xfrm>
          <a:prstGeom prst="rect">
            <a:avLst/>
          </a:prstGeom>
          <a:noFill/>
        </p:spPr>
        <p:txBody>
          <a:bodyPr wrap="square" rtlCol="0">
            <a:spAutoFit/>
          </a:bodyPr>
          <a:lstStyle/>
          <a:p>
            <a:pPr algn="ctr"/>
            <a:r>
              <a:rPr lang="uk-UA" sz="3200" b="1" dirty="0">
                <a:solidFill>
                  <a:schemeClr val="accent2">
                    <a:lumMod val="75000"/>
                  </a:schemeClr>
                </a:solidFill>
              </a:rPr>
              <a:t>Як формувати бачення розвитку громади (ознайомча презентація)</a:t>
            </a:r>
          </a:p>
        </p:txBody>
      </p:sp>
      <p:pic>
        <p:nvPicPr>
          <p:cNvPr id="7" name="Picture 5" descr="33.png"/>
          <p:cNvPicPr>
            <a:picLocks noChangeAspect="1"/>
          </p:cNvPicPr>
          <p:nvPr/>
        </p:nvPicPr>
        <p:blipFill rotWithShape="1">
          <a:blip r:embed="rId2" cstate="print">
            <a:extLst>
              <a:ext uri="{28A0092B-C50C-407E-A947-70E740481C1C}">
                <a14:useLocalDpi xmlns:a14="http://schemas.microsoft.com/office/drawing/2010/main" val="0"/>
              </a:ext>
            </a:extLst>
          </a:blip>
          <a:srcRect l="42894" t="21188"/>
          <a:stretch/>
        </p:blipFill>
        <p:spPr bwMode="auto">
          <a:xfrm flipV="1">
            <a:off x="0" y="5962928"/>
            <a:ext cx="1871133" cy="8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Надпись 2"/>
          <p:cNvSpPr txBox="1">
            <a:spLocks/>
          </p:cNvSpPr>
          <p:nvPr/>
        </p:nvSpPr>
        <p:spPr>
          <a:xfrm>
            <a:off x="399043" y="246405"/>
            <a:ext cx="5610426" cy="58477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tabLst>
                <a:tab pos="2743200" algn="ctr"/>
                <a:tab pos="5486400" algn="r"/>
              </a:tabLst>
            </a:pPr>
            <a:r>
              <a:rPr lang="en-US" sz="1600" b="1" dirty="0">
                <a:solidFill>
                  <a:srgbClr val="0070C0"/>
                </a:solidFill>
                <a:effectLst/>
                <a:latin typeface="Calibri" panose="020F0502020204030204" pitchFamily="34" charset="0"/>
                <a:ea typeface="Times New Roman" panose="02020603050405020304" pitchFamily="18" charset="0"/>
              </a:rPr>
              <a:t>UN Recovery and Peacebuilding </a:t>
            </a:r>
            <a:r>
              <a:rPr lang="en-US" sz="1600" b="1" dirty="0" err="1">
                <a:solidFill>
                  <a:srgbClr val="0070C0"/>
                </a:solidFill>
                <a:effectLst/>
                <a:latin typeface="Calibri" panose="020F0502020204030204" pitchFamily="34" charset="0"/>
                <a:ea typeface="Times New Roman" panose="02020603050405020304" pitchFamily="18" charset="0"/>
              </a:rPr>
              <a:t>Programme</a:t>
            </a:r>
            <a:endParaRPr lang="uk-UA" sz="1200" dirty="0">
              <a:effectLst/>
              <a:latin typeface="Times New Roman" panose="02020603050405020304" pitchFamily="18" charset="0"/>
              <a:ea typeface="Times New Roman" panose="02020603050405020304" pitchFamily="18" charset="0"/>
            </a:endParaRPr>
          </a:p>
          <a:p>
            <a:pPr>
              <a:spcAft>
                <a:spcPts val="0"/>
              </a:spcAft>
              <a:tabLst>
                <a:tab pos="2743200" algn="ctr"/>
                <a:tab pos="5486400" algn="r"/>
              </a:tabLst>
            </a:pPr>
            <a:r>
              <a:rPr lang="uk-UA" sz="1600" b="1" dirty="0">
                <a:solidFill>
                  <a:srgbClr val="0070C0"/>
                </a:solidFill>
                <a:effectLst/>
                <a:latin typeface="Calibri" panose="020F0502020204030204" pitchFamily="34" charset="0"/>
                <a:ea typeface="Times New Roman" panose="02020603050405020304" pitchFamily="18" charset="0"/>
              </a:rPr>
              <a:t>Програма ООН із відновлення та розбудови миру</a:t>
            </a:r>
            <a:endParaRPr lang="uk-UA" sz="1200" dirty="0">
              <a:effectLst/>
              <a:latin typeface="Times New Roman" panose="02020603050405020304" pitchFamily="18" charset="0"/>
              <a:ea typeface="Times New Roman" panose="02020603050405020304" pitchFamily="18" charset="0"/>
            </a:endParaRPr>
          </a:p>
        </p:txBody>
      </p:sp>
      <p:pic>
        <p:nvPicPr>
          <p:cNvPr id="9" name="Рисунок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5572" y="129935"/>
            <a:ext cx="4801322" cy="817716"/>
          </a:xfrm>
          <a:prstGeom prst="rect">
            <a:avLst/>
          </a:prstGeom>
          <a:noFill/>
          <a:ln>
            <a:noFill/>
          </a:ln>
        </p:spPr>
      </p:pic>
      <p:pic>
        <p:nvPicPr>
          <p:cNvPr id="11" name="Рисунок 10" descr="Нормативно-правові акти, акти індивідуальної дії (крім  внутрішньоорганізаційних), прийняті Дружківської міської ради - Набори  даних - Data.gov.ua"/>
          <p:cNvPicPr/>
          <p:nvPr/>
        </p:nvPicPr>
        <p:blipFill>
          <a:blip r:embed="rId4"/>
          <a:srcRect/>
          <a:stretch>
            <a:fillRect/>
          </a:stretch>
        </p:blipFill>
        <p:spPr bwMode="auto">
          <a:xfrm>
            <a:off x="3422072" y="845128"/>
            <a:ext cx="5034539" cy="4753511"/>
          </a:xfrm>
          <a:prstGeom prst="rect">
            <a:avLst/>
          </a:prstGeom>
          <a:noFill/>
          <a:ln w="9525">
            <a:noFill/>
            <a:miter lim="800000"/>
            <a:headEnd/>
            <a:tailEnd/>
          </a:ln>
        </p:spPr>
      </p:pic>
    </p:spTree>
    <p:extLst>
      <p:ext uri="{BB962C8B-B14F-4D97-AF65-F5344CB8AC3E}">
        <p14:creationId xmlns:p14="http://schemas.microsoft.com/office/powerpoint/2010/main" val="103793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33.png"/>
          <p:cNvPicPr>
            <a:picLocks noChangeAspect="1"/>
          </p:cNvPicPr>
          <p:nvPr/>
        </p:nvPicPr>
        <p:blipFill rotWithShape="1">
          <a:blip r:embed="rId2" cstate="print">
            <a:extLst>
              <a:ext uri="{28A0092B-C50C-407E-A947-70E740481C1C}">
                <a14:useLocalDpi xmlns:a14="http://schemas.microsoft.com/office/drawing/2010/main" val="0"/>
              </a:ext>
            </a:extLst>
          </a:blip>
          <a:srcRect l="42894" t="21188"/>
          <a:stretch/>
        </p:blipFill>
        <p:spPr bwMode="auto">
          <a:xfrm flipV="1">
            <a:off x="0" y="5962928"/>
            <a:ext cx="1871133" cy="8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Надпись 2"/>
          <p:cNvSpPr txBox="1">
            <a:spLocks/>
          </p:cNvSpPr>
          <p:nvPr/>
        </p:nvSpPr>
        <p:spPr>
          <a:xfrm>
            <a:off x="166919" y="181687"/>
            <a:ext cx="5368925" cy="58737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tabLst>
                <a:tab pos="2743200" algn="ctr"/>
                <a:tab pos="5486400" algn="r"/>
              </a:tabLst>
            </a:pPr>
            <a:r>
              <a:rPr lang="en-US" sz="1600" b="1" dirty="0">
                <a:solidFill>
                  <a:srgbClr val="0070C0"/>
                </a:solidFill>
                <a:effectLst/>
                <a:latin typeface="Calibri" panose="020F0502020204030204" pitchFamily="34" charset="0"/>
                <a:ea typeface="Times New Roman" panose="02020603050405020304" pitchFamily="18" charset="0"/>
              </a:rPr>
              <a:t>UN Recovery and Peacebuilding </a:t>
            </a:r>
            <a:r>
              <a:rPr lang="en-US" sz="1600" b="1" dirty="0" err="1">
                <a:solidFill>
                  <a:srgbClr val="0070C0"/>
                </a:solidFill>
                <a:effectLst/>
                <a:latin typeface="Calibri" panose="020F0502020204030204" pitchFamily="34" charset="0"/>
                <a:ea typeface="Times New Roman" panose="02020603050405020304" pitchFamily="18" charset="0"/>
              </a:rPr>
              <a:t>Programme</a:t>
            </a:r>
            <a:endParaRPr lang="uk-UA" sz="1200" dirty="0">
              <a:effectLst/>
              <a:latin typeface="Times New Roman" panose="02020603050405020304" pitchFamily="18" charset="0"/>
              <a:ea typeface="Times New Roman" panose="02020603050405020304" pitchFamily="18" charset="0"/>
            </a:endParaRPr>
          </a:p>
          <a:p>
            <a:pPr>
              <a:spcAft>
                <a:spcPts val="0"/>
              </a:spcAft>
              <a:tabLst>
                <a:tab pos="2743200" algn="ctr"/>
                <a:tab pos="5486400" algn="r"/>
              </a:tabLst>
            </a:pPr>
            <a:r>
              <a:rPr lang="uk-UA" sz="1600" b="1" dirty="0">
                <a:solidFill>
                  <a:srgbClr val="0070C0"/>
                </a:solidFill>
                <a:effectLst/>
                <a:latin typeface="Calibri" panose="020F0502020204030204" pitchFamily="34" charset="0"/>
                <a:ea typeface="Times New Roman" panose="02020603050405020304" pitchFamily="18" charset="0"/>
              </a:rPr>
              <a:t>Програма ООН із відновлення та розбудови миру</a:t>
            </a:r>
            <a:endParaRPr lang="uk-UA" sz="1200" dirty="0">
              <a:effectLst/>
              <a:latin typeface="Times New Roman" panose="02020603050405020304" pitchFamily="18" charset="0"/>
              <a:ea typeface="Times New Roman" panose="02020603050405020304" pitchFamily="18" charset="0"/>
            </a:endParaRPr>
          </a:p>
        </p:txBody>
      </p:sp>
      <p:pic>
        <p:nvPicPr>
          <p:cNvPr id="15" name="Рисунок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6048" y="129935"/>
            <a:ext cx="4220845" cy="690880"/>
          </a:xfrm>
          <a:prstGeom prst="rect">
            <a:avLst/>
          </a:prstGeom>
          <a:noFill/>
          <a:ln>
            <a:noFill/>
          </a:ln>
        </p:spPr>
      </p:pic>
      <p:sp>
        <p:nvSpPr>
          <p:cNvPr id="16" name="Title 3">
            <a:extLst>
              <a:ext uri="{FF2B5EF4-FFF2-40B4-BE49-F238E27FC236}">
                <a16:creationId xmlns:a16="http://schemas.microsoft.com/office/drawing/2014/main" id="{1BE1F7F6-EC75-453B-8094-923F77806287}"/>
              </a:ext>
            </a:extLst>
          </p:cNvPr>
          <p:cNvSpPr txBox="1">
            <a:spLocks/>
          </p:cNvSpPr>
          <p:nvPr/>
        </p:nvSpPr>
        <p:spPr>
          <a:xfrm>
            <a:off x="1284654" y="811319"/>
            <a:ext cx="10515600" cy="756223"/>
          </a:xfrm>
          <a:prstGeom prst="rect">
            <a:avLst/>
          </a:prstGeom>
        </p:spPr>
        <p:txBody>
          <a:bodyPr>
            <a:normAutofit/>
          </a:bodyPr>
          <a:lstStyle/>
          <a:p>
            <a:pPr lvl="0" algn="ctr">
              <a:lnSpc>
                <a:spcPct val="90000"/>
              </a:lnSpc>
              <a:spcBef>
                <a:spcPct val="0"/>
              </a:spcBef>
              <a:defRPr/>
            </a:pPr>
            <a:r>
              <a:rPr kumimoji="0" lang="uk-UA" sz="4400" b="1" i="0" u="none" strike="noStrike" kern="1200" cap="none" spc="0" normalizeH="0" baseline="0" noProof="0" dirty="0">
                <a:ln>
                  <a:noFill/>
                </a:ln>
                <a:solidFill>
                  <a:schemeClr val="bg1">
                    <a:lumMod val="50000"/>
                  </a:schemeClr>
                </a:solidFill>
                <a:effectLst/>
                <a:uLnTx/>
                <a:uFillTx/>
                <a:latin typeface="Arial Black" panose="020B0A04020102020204" pitchFamily="34" charset="0"/>
                <a:ea typeface="+mj-ea"/>
                <a:cs typeface="+mj-cs"/>
              </a:rPr>
              <a:t>Піраміда Стратегії розвитку</a:t>
            </a:r>
            <a:endParaRPr kumimoji="0" lang="en-US" sz="4400" b="1" i="0" u="none" strike="noStrike" kern="1200" cap="none" spc="0" normalizeH="0" baseline="0" noProof="0" dirty="0">
              <a:ln>
                <a:noFill/>
              </a:ln>
              <a:solidFill>
                <a:schemeClr val="bg1">
                  <a:lumMod val="50000"/>
                </a:schemeClr>
              </a:solidFill>
              <a:effectLst/>
              <a:uLnTx/>
              <a:uFillTx/>
              <a:latin typeface="Arial Black" panose="020B0A04020102020204" pitchFamily="34" charset="0"/>
              <a:ea typeface="+mj-ea"/>
              <a:cs typeface="+mj-cs"/>
            </a:endParaRPr>
          </a:p>
        </p:txBody>
      </p:sp>
      <p:pic>
        <p:nvPicPr>
          <p:cNvPr id="1026" name="Picture 2" descr="D:\UNDP\2021\Тренінги\06_Червень\Презентації\Монтажная-область-1-copy.jpg"/>
          <p:cNvPicPr>
            <a:picLocks noChangeAspect="1" noChangeArrowheads="1"/>
          </p:cNvPicPr>
          <p:nvPr/>
        </p:nvPicPr>
        <p:blipFill>
          <a:blip r:embed="rId4"/>
          <a:srcRect/>
          <a:stretch>
            <a:fillRect/>
          </a:stretch>
        </p:blipFill>
        <p:spPr bwMode="auto">
          <a:xfrm>
            <a:off x="820270" y="1406898"/>
            <a:ext cx="10675044" cy="4889399"/>
          </a:xfrm>
          <a:prstGeom prst="rect">
            <a:avLst/>
          </a:prstGeom>
          <a:noFill/>
        </p:spPr>
      </p:pic>
    </p:spTree>
    <p:extLst>
      <p:ext uri="{BB962C8B-B14F-4D97-AF65-F5344CB8AC3E}">
        <p14:creationId xmlns:p14="http://schemas.microsoft.com/office/powerpoint/2010/main" val="314120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33.png"/>
          <p:cNvPicPr>
            <a:picLocks noChangeAspect="1"/>
          </p:cNvPicPr>
          <p:nvPr/>
        </p:nvPicPr>
        <p:blipFill rotWithShape="1">
          <a:blip r:embed="rId2" cstate="print">
            <a:extLst>
              <a:ext uri="{28A0092B-C50C-407E-A947-70E740481C1C}">
                <a14:useLocalDpi xmlns:a14="http://schemas.microsoft.com/office/drawing/2010/main" val="0"/>
              </a:ext>
            </a:extLst>
          </a:blip>
          <a:srcRect l="42894" t="21188"/>
          <a:stretch/>
        </p:blipFill>
        <p:spPr bwMode="auto">
          <a:xfrm flipV="1">
            <a:off x="0" y="5962928"/>
            <a:ext cx="1871133" cy="8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Надпись 2"/>
          <p:cNvSpPr txBox="1">
            <a:spLocks/>
          </p:cNvSpPr>
          <p:nvPr/>
        </p:nvSpPr>
        <p:spPr>
          <a:xfrm>
            <a:off x="166919" y="181687"/>
            <a:ext cx="5368925" cy="58737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tabLst>
                <a:tab pos="2743200" algn="ctr"/>
                <a:tab pos="5486400" algn="r"/>
              </a:tabLst>
            </a:pPr>
            <a:r>
              <a:rPr lang="en-US" sz="1600" b="1" dirty="0">
                <a:solidFill>
                  <a:srgbClr val="0070C0"/>
                </a:solidFill>
                <a:effectLst/>
                <a:latin typeface="Calibri" panose="020F0502020204030204" pitchFamily="34" charset="0"/>
                <a:ea typeface="Times New Roman" panose="02020603050405020304" pitchFamily="18" charset="0"/>
              </a:rPr>
              <a:t>UN Recovery and Peacebuilding </a:t>
            </a:r>
            <a:r>
              <a:rPr lang="en-US" sz="1600" b="1" dirty="0" err="1">
                <a:solidFill>
                  <a:srgbClr val="0070C0"/>
                </a:solidFill>
                <a:effectLst/>
                <a:latin typeface="Calibri" panose="020F0502020204030204" pitchFamily="34" charset="0"/>
                <a:ea typeface="Times New Roman" panose="02020603050405020304" pitchFamily="18" charset="0"/>
              </a:rPr>
              <a:t>Programme</a:t>
            </a:r>
            <a:endParaRPr lang="uk-UA" sz="1200" dirty="0">
              <a:effectLst/>
              <a:latin typeface="Times New Roman" panose="02020603050405020304" pitchFamily="18" charset="0"/>
              <a:ea typeface="Times New Roman" panose="02020603050405020304" pitchFamily="18" charset="0"/>
            </a:endParaRPr>
          </a:p>
          <a:p>
            <a:pPr>
              <a:spcAft>
                <a:spcPts val="0"/>
              </a:spcAft>
              <a:tabLst>
                <a:tab pos="2743200" algn="ctr"/>
                <a:tab pos="5486400" algn="r"/>
              </a:tabLst>
            </a:pPr>
            <a:r>
              <a:rPr lang="uk-UA" sz="1600" b="1" dirty="0">
                <a:solidFill>
                  <a:srgbClr val="0070C0"/>
                </a:solidFill>
                <a:effectLst/>
                <a:latin typeface="Calibri" panose="020F0502020204030204" pitchFamily="34" charset="0"/>
                <a:ea typeface="Times New Roman" panose="02020603050405020304" pitchFamily="18" charset="0"/>
              </a:rPr>
              <a:t>Програма ООН із відновлення та розбудови миру</a:t>
            </a:r>
            <a:endParaRPr lang="uk-UA" sz="1200" dirty="0">
              <a:effectLst/>
              <a:latin typeface="Times New Roman" panose="02020603050405020304" pitchFamily="18" charset="0"/>
              <a:ea typeface="Times New Roman" panose="02020603050405020304" pitchFamily="18" charset="0"/>
            </a:endParaRPr>
          </a:p>
        </p:txBody>
      </p:sp>
      <p:pic>
        <p:nvPicPr>
          <p:cNvPr id="15" name="Рисунок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6048" y="129935"/>
            <a:ext cx="4220845" cy="690880"/>
          </a:xfrm>
          <a:prstGeom prst="rect">
            <a:avLst/>
          </a:prstGeom>
          <a:noFill/>
          <a:ln>
            <a:noFill/>
          </a:ln>
        </p:spPr>
      </p:pic>
      <p:sp>
        <p:nvSpPr>
          <p:cNvPr id="16" name="Title 3">
            <a:extLst>
              <a:ext uri="{FF2B5EF4-FFF2-40B4-BE49-F238E27FC236}">
                <a16:creationId xmlns:a16="http://schemas.microsoft.com/office/drawing/2014/main" id="{1BE1F7F6-EC75-453B-8094-923F77806287}"/>
              </a:ext>
            </a:extLst>
          </p:cNvPr>
          <p:cNvSpPr txBox="1">
            <a:spLocks/>
          </p:cNvSpPr>
          <p:nvPr/>
        </p:nvSpPr>
        <p:spPr>
          <a:xfrm>
            <a:off x="1284654" y="811319"/>
            <a:ext cx="10515600" cy="756223"/>
          </a:xfrm>
          <a:prstGeom prst="rect">
            <a:avLst/>
          </a:prstGeom>
        </p:spPr>
        <p:txBody>
          <a:bodyPr>
            <a:normAutofit/>
          </a:bodyPr>
          <a:lstStyle/>
          <a:p>
            <a:pPr lvl="0" algn="ctr">
              <a:lnSpc>
                <a:spcPct val="90000"/>
              </a:lnSpc>
              <a:spcBef>
                <a:spcPct val="0"/>
              </a:spcBef>
              <a:defRPr/>
            </a:pPr>
            <a:r>
              <a:rPr lang="uk-UA" sz="4400" b="1" dirty="0">
                <a:solidFill>
                  <a:schemeClr val="bg1">
                    <a:lumMod val="50000"/>
                  </a:schemeClr>
                </a:solidFill>
                <a:latin typeface="Arial Black" panose="020B0A04020102020204" pitchFamily="34" charset="0"/>
              </a:rPr>
              <a:t>Стратегічне Бачення</a:t>
            </a:r>
            <a:endParaRPr kumimoji="0" lang="en-US" sz="4400" b="1" i="0" u="none" strike="noStrike" kern="1200" cap="none" spc="0" normalizeH="0" baseline="0" noProof="0" dirty="0">
              <a:ln>
                <a:noFill/>
              </a:ln>
              <a:solidFill>
                <a:schemeClr val="bg1">
                  <a:lumMod val="50000"/>
                </a:schemeClr>
              </a:solidFill>
              <a:effectLst/>
              <a:uLnTx/>
              <a:uFillTx/>
              <a:latin typeface="Arial Black" panose="020B0A04020102020204" pitchFamily="34" charset="0"/>
              <a:ea typeface="+mj-ea"/>
              <a:cs typeface="+mj-cs"/>
            </a:endParaRPr>
          </a:p>
        </p:txBody>
      </p:sp>
      <p:sp>
        <p:nvSpPr>
          <p:cNvPr id="7" name="Title 3">
            <a:extLst>
              <a:ext uri="{FF2B5EF4-FFF2-40B4-BE49-F238E27FC236}">
                <a16:creationId xmlns:a16="http://schemas.microsoft.com/office/drawing/2014/main" id="{1BE1F7F6-EC75-453B-8094-923F77806287}"/>
              </a:ext>
            </a:extLst>
          </p:cNvPr>
          <p:cNvSpPr txBox="1">
            <a:spLocks/>
          </p:cNvSpPr>
          <p:nvPr/>
        </p:nvSpPr>
        <p:spPr>
          <a:xfrm>
            <a:off x="853579" y="1567543"/>
            <a:ext cx="10628671" cy="4833257"/>
          </a:xfrm>
          <a:prstGeom prst="rect">
            <a:avLst/>
          </a:prstGeom>
        </p:spPr>
        <p:txBody>
          <a:bodyPr>
            <a:normAutofit fontScale="92500"/>
          </a:bodyPr>
          <a:lstStyle/>
          <a:p>
            <a:pPr lvl="0" algn="just">
              <a:lnSpc>
                <a:spcPct val="90000"/>
              </a:lnSpc>
              <a:spcBef>
                <a:spcPct val="0"/>
              </a:spcBef>
              <a:buFont typeface="Arial" pitchFamily="34" charset="0"/>
              <a:buChar char="•"/>
              <a:defRPr/>
            </a:pPr>
            <a:r>
              <a:rPr kumimoji="0" lang="uk-UA" sz="2400" b="1" i="0" u="none" strike="noStrike" kern="1200" cap="none" spc="0" normalizeH="0" noProof="0" dirty="0">
                <a:ln>
                  <a:noFill/>
                </a:ln>
                <a:effectLst/>
                <a:uLnTx/>
                <a:uFillTx/>
                <a:latin typeface="Arial" pitchFamily="34" charset="0"/>
                <a:ea typeface="+mj-ea"/>
                <a:cs typeface="Arial" pitchFamily="34" charset="0"/>
              </a:rPr>
              <a:t> </a:t>
            </a:r>
            <a:r>
              <a:rPr lang="uk-UA" sz="2800" dirty="0">
                <a:latin typeface="Arial" pitchFamily="34" charset="0"/>
                <a:cs typeface="Arial" pitchFamily="34" charset="0"/>
              </a:rPr>
              <a:t>Це спільне, погоджене на основі консенсусу, уявлення жителів про те, якою має бути громада в майбутньому. Стратегічне Бачення доцільно формулювати досить розширено та деталізовано, навіть з визначенням певних показників, яких громада бажає досягти у майбутньому. Таким чином Бачення об’єднує сукупність конкретних характеристик та стратегічних цілей розвитку.</a:t>
            </a:r>
          </a:p>
          <a:p>
            <a:pPr lvl="0" algn="just">
              <a:lnSpc>
                <a:spcPct val="90000"/>
              </a:lnSpc>
              <a:spcBef>
                <a:spcPct val="0"/>
              </a:spcBef>
              <a:buFont typeface="Arial" pitchFamily="34" charset="0"/>
              <a:buChar char="•"/>
              <a:defRPr/>
            </a:pPr>
            <a:endParaRPr lang="uk-UA" sz="2800" dirty="0">
              <a:latin typeface="Arial" pitchFamily="34" charset="0"/>
              <a:cs typeface="Arial" pitchFamily="34" charset="0"/>
            </a:endParaRPr>
          </a:p>
          <a:p>
            <a:pPr algn="just">
              <a:lnSpc>
                <a:spcPct val="90000"/>
              </a:lnSpc>
              <a:spcBef>
                <a:spcPct val="0"/>
              </a:spcBef>
              <a:buFont typeface="Arial" pitchFamily="34" charset="0"/>
              <a:buChar char="•"/>
              <a:defRPr/>
            </a:pPr>
            <a:r>
              <a:rPr lang="uk-UA" sz="2800" dirty="0">
                <a:latin typeface="Arial" pitchFamily="34" charset="0"/>
                <a:ea typeface="+mj-ea"/>
                <a:cs typeface="Arial" pitchFamily="34" charset="0"/>
              </a:rPr>
              <a:t>Це лаконічно сформульоване уявлення про бажаний стан території ТГ та її соціально-економічний розвиток.</a:t>
            </a:r>
          </a:p>
          <a:p>
            <a:pPr algn="just">
              <a:lnSpc>
                <a:spcPct val="90000"/>
              </a:lnSpc>
              <a:spcBef>
                <a:spcPct val="0"/>
              </a:spcBef>
              <a:buFont typeface="Arial" pitchFamily="34" charset="0"/>
              <a:buChar char="•"/>
              <a:defRPr/>
            </a:pPr>
            <a:endParaRPr lang="uk-UA" sz="2800" dirty="0">
              <a:latin typeface="Arial" pitchFamily="34" charset="0"/>
              <a:ea typeface="+mj-ea"/>
              <a:cs typeface="Arial" pitchFamily="34" charset="0"/>
            </a:endParaRPr>
          </a:p>
          <a:p>
            <a:pPr algn="just">
              <a:lnSpc>
                <a:spcPct val="90000"/>
              </a:lnSpc>
              <a:spcBef>
                <a:spcPct val="0"/>
              </a:spcBef>
              <a:buFont typeface="Arial" pitchFamily="34" charset="0"/>
              <a:buChar char="•"/>
              <a:defRPr/>
            </a:pPr>
            <a:r>
              <a:rPr lang="uk-UA" sz="2800" dirty="0">
                <a:latin typeface="Arial" pitchFamily="34" charset="0"/>
                <a:ea typeface="+mj-ea"/>
                <a:cs typeface="Arial" pitchFamily="34" charset="0"/>
              </a:rPr>
              <a:t>Стратегічне бачення окреслює різносторонній оптимістичний погляд на розвиток території в майбутньому і є основою тих завдань, виконання яких буде визначено місцевою стратегією.</a:t>
            </a:r>
            <a:endParaRPr kumimoji="0" lang="uk-UA" sz="2800" b="1" i="0" u="none" strike="noStrike" kern="1200" cap="none" spc="0" normalizeH="0" noProof="0" dirty="0">
              <a:ln>
                <a:noFill/>
              </a:ln>
              <a:effectLst/>
              <a:uLnTx/>
              <a:uFillTx/>
              <a:latin typeface="Arial" pitchFamily="34" charset="0"/>
              <a:ea typeface="+mj-ea"/>
              <a:cs typeface="Arial" pitchFamily="34" charset="0"/>
            </a:endParaRPr>
          </a:p>
          <a:p>
            <a:pPr marL="0" marR="0" lvl="0" indent="0" defTabSz="914400" rtl="0" eaLnBrk="1" fontAlgn="auto" latinLnBrk="0" hangingPunct="1">
              <a:lnSpc>
                <a:spcPct val="90000"/>
              </a:lnSpc>
              <a:spcBef>
                <a:spcPct val="0"/>
              </a:spcBef>
              <a:spcAft>
                <a:spcPts val="0"/>
              </a:spcAft>
              <a:buClrTx/>
              <a:buSzTx/>
              <a:buFont typeface="Arial" pitchFamily="34" charset="0"/>
              <a:buChar char="•"/>
              <a:tabLst/>
              <a:defRPr/>
            </a:pPr>
            <a:endParaRPr lang="uk-UA" sz="2400" b="1" dirty="0">
              <a:latin typeface="Arial Black" panose="020B0A04020102020204" pitchFamily="34" charset="0"/>
              <a:ea typeface="+mj-ea"/>
              <a:cs typeface="+mj-cs"/>
            </a:endParaRPr>
          </a:p>
        </p:txBody>
      </p:sp>
    </p:spTree>
    <p:extLst>
      <p:ext uri="{BB962C8B-B14F-4D97-AF65-F5344CB8AC3E}">
        <p14:creationId xmlns:p14="http://schemas.microsoft.com/office/powerpoint/2010/main" val="31412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33.png"/>
          <p:cNvPicPr>
            <a:picLocks noChangeAspect="1"/>
          </p:cNvPicPr>
          <p:nvPr/>
        </p:nvPicPr>
        <p:blipFill rotWithShape="1">
          <a:blip r:embed="rId2" cstate="print">
            <a:extLst>
              <a:ext uri="{28A0092B-C50C-407E-A947-70E740481C1C}">
                <a14:useLocalDpi xmlns:a14="http://schemas.microsoft.com/office/drawing/2010/main" val="0"/>
              </a:ext>
            </a:extLst>
          </a:blip>
          <a:srcRect l="42894" t="21188"/>
          <a:stretch/>
        </p:blipFill>
        <p:spPr bwMode="auto">
          <a:xfrm flipV="1">
            <a:off x="0" y="5962928"/>
            <a:ext cx="1871133" cy="8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Надпись 2"/>
          <p:cNvSpPr txBox="1">
            <a:spLocks/>
          </p:cNvSpPr>
          <p:nvPr/>
        </p:nvSpPr>
        <p:spPr>
          <a:xfrm>
            <a:off x="166919" y="181687"/>
            <a:ext cx="5368925" cy="58737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tabLst>
                <a:tab pos="2743200" algn="ctr"/>
                <a:tab pos="5486400" algn="r"/>
              </a:tabLst>
            </a:pPr>
            <a:r>
              <a:rPr lang="en-US" sz="1600" b="1" dirty="0">
                <a:solidFill>
                  <a:srgbClr val="0070C0"/>
                </a:solidFill>
                <a:effectLst/>
                <a:latin typeface="Calibri" panose="020F0502020204030204" pitchFamily="34" charset="0"/>
                <a:ea typeface="Times New Roman" panose="02020603050405020304" pitchFamily="18" charset="0"/>
              </a:rPr>
              <a:t>UN Recovery and Peacebuilding </a:t>
            </a:r>
            <a:r>
              <a:rPr lang="en-US" sz="1600" b="1" dirty="0" err="1">
                <a:solidFill>
                  <a:srgbClr val="0070C0"/>
                </a:solidFill>
                <a:effectLst/>
                <a:latin typeface="Calibri" panose="020F0502020204030204" pitchFamily="34" charset="0"/>
                <a:ea typeface="Times New Roman" panose="02020603050405020304" pitchFamily="18" charset="0"/>
              </a:rPr>
              <a:t>Programme</a:t>
            </a:r>
            <a:endParaRPr lang="uk-UA" sz="1200" dirty="0">
              <a:effectLst/>
              <a:latin typeface="Times New Roman" panose="02020603050405020304" pitchFamily="18" charset="0"/>
              <a:ea typeface="Times New Roman" panose="02020603050405020304" pitchFamily="18" charset="0"/>
            </a:endParaRPr>
          </a:p>
          <a:p>
            <a:pPr>
              <a:spcAft>
                <a:spcPts val="0"/>
              </a:spcAft>
              <a:tabLst>
                <a:tab pos="2743200" algn="ctr"/>
                <a:tab pos="5486400" algn="r"/>
              </a:tabLst>
            </a:pPr>
            <a:r>
              <a:rPr lang="uk-UA" sz="1600" b="1" dirty="0">
                <a:solidFill>
                  <a:srgbClr val="0070C0"/>
                </a:solidFill>
                <a:effectLst/>
                <a:latin typeface="Calibri" panose="020F0502020204030204" pitchFamily="34" charset="0"/>
                <a:ea typeface="Times New Roman" panose="02020603050405020304" pitchFamily="18" charset="0"/>
              </a:rPr>
              <a:t>Програма ООН із відновлення та розбудови миру</a:t>
            </a:r>
            <a:endParaRPr lang="uk-UA" sz="1200" dirty="0">
              <a:effectLst/>
              <a:latin typeface="Times New Roman" panose="02020603050405020304" pitchFamily="18" charset="0"/>
              <a:ea typeface="Times New Roman" panose="02020603050405020304" pitchFamily="18" charset="0"/>
            </a:endParaRPr>
          </a:p>
        </p:txBody>
      </p:sp>
      <p:pic>
        <p:nvPicPr>
          <p:cNvPr id="15" name="Рисунок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6048" y="129935"/>
            <a:ext cx="4220845" cy="690880"/>
          </a:xfrm>
          <a:prstGeom prst="rect">
            <a:avLst/>
          </a:prstGeom>
          <a:noFill/>
          <a:ln>
            <a:noFill/>
          </a:ln>
        </p:spPr>
      </p:pic>
      <p:sp>
        <p:nvSpPr>
          <p:cNvPr id="16" name="Title 3">
            <a:extLst>
              <a:ext uri="{FF2B5EF4-FFF2-40B4-BE49-F238E27FC236}">
                <a16:creationId xmlns:a16="http://schemas.microsoft.com/office/drawing/2014/main" id="{1BE1F7F6-EC75-453B-8094-923F77806287}"/>
              </a:ext>
            </a:extLst>
          </p:cNvPr>
          <p:cNvSpPr txBox="1">
            <a:spLocks/>
          </p:cNvSpPr>
          <p:nvPr/>
        </p:nvSpPr>
        <p:spPr>
          <a:xfrm>
            <a:off x="1284654" y="811319"/>
            <a:ext cx="10515600" cy="756223"/>
          </a:xfrm>
          <a:prstGeom prst="rect">
            <a:avLst/>
          </a:prstGeom>
        </p:spPr>
        <p:txBody>
          <a:bodyPr>
            <a:normAutofit/>
          </a:bodyPr>
          <a:lstStyle/>
          <a:p>
            <a:pPr lvl="0" algn="ctr">
              <a:lnSpc>
                <a:spcPct val="90000"/>
              </a:lnSpc>
              <a:spcBef>
                <a:spcPct val="0"/>
              </a:spcBef>
              <a:defRPr/>
            </a:pPr>
            <a:r>
              <a:rPr lang="uk-UA" sz="4400" b="1" dirty="0">
                <a:solidFill>
                  <a:schemeClr val="bg1">
                    <a:lumMod val="50000"/>
                  </a:schemeClr>
                </a:solidFill>
                <a:latin typeface="Arial Black" panose="020B0A04020102020204" pitchFamily="34" charset="0"/>
              </a:rPr>
              <a:t>Стратегічне Бачення</a:t>
            </a:r>
            <a:endParaRPr kumimoji="0" lang="en-US" sz="4400" b="1" i="0" u="none" strike="noStrike" kern="1200" cap="none" spc="0" normalizeH="0" baseline="0" noProof="0" dirty="0">
              <a:ln>
                <a:noFill/>
              </a:ln>
              <a:solidFill>
                <a:schemeClr val="bg1">
                  <a:lumMod val="50000"/>
                </a:schemeClr>
              </a:solidFill>
              <a:effectLst/>
              <a:uLnTx/>
              <a:uFillTx/>
              <a:latin typeface="Arial Black" panose="020B0A04020102020204" pitchFamily="34" charset="0"/>
              <a:ea typeface="+mj-ea"/>
              <a:cs typeface="+mj-cs"/>
            </a:endParaRPr>
          </a:p>
        </p:txBody>
      </p:sp>
      <p:sp>
        <p:nvSpPr>
          <p:cNvPr id="8" name="Title 3">
            <a:extLst>
              <a:ext uri="{FF2B5EF4-FFF2-40B4-BE49-F238E27FC236}">
                <a16:creationId xmlns:a16="http://schemas.microsoft.com/office/drawing/2014/main" id="{1BE1F7F6-EC75-453B-8094-923F77806287}"/>
              </a:ext>
            </a:extLst>
          </p:cNvPr>
          <p:cNvSpPr txBox="1">
            <a:spLocks/>
          </p:cNvSpPr>
          <p:nvPr/>
        </p:nvSpPr>
        <p:spPr>
          <a:xfrm>
            <a:off x="853579" y="1449977"/>
            <a:ext cx="10628671" cy="4950823"/>
          </a:xfrm>
          <a:prstGeom prst="rect">
            <a:avLst/>
          </a:prstGeom>
        </p:spPr>
        <p:txBody>
          <a:bodyPr>
            <a:normAutofit fontScale="85000" lnSpcReduction="20000"/>
          </a:bodyPr>
          <a:lstStyle/>
          <a:p>
            <a:pPr lvl="0" algn="just">
              <a:lnSpc>
                <a:spcPct val="90000"/>
              </a:lnSpc>
              <a:spcBef>
                <a:spcPct val="0"/>
              </a:spcBef>
              <a:buFont typeface="Arial" pitchFamily="34" charset="0"/>
              <a:buChar char="•"/>
              <a:defRPr/>
            </a:pPr>
            <a:r>
              <a:rPr kumimoji="0" lang="uk-UA" sz="2400" b="1" i="0" u="none" strike="noStrike" kern="1200" cap="none" spc="0" normalizeH="0" noProof="0" dirty="0">
                <a:ln>
                  <a:noFill/>
                </a:ln>
                <a:effectLst/>
                <a:uLnTx/>
                <a:uFillTx/>
                <a:latin typeface="Arial Black" panose="020B0A04020102020204" pitchFamily="34" charset="0"/>
                <a:ea typeface="+mj-ea"/>
                <a:cs typeface="+mj-cs"/>
              </a:rPr>
              <a:t> </a:t>
            </a:r>
            <a:r>
              <a:rPr lang="uk-UA" sz="3000" dirty="0">
                <a:latin typeface="Arial" pitchFamily="34" charset="0"/>
                <a:ea typeface="+mj-ea"/>
                <a:cs typeface="Arial" pitchFamily="34" charset="0"/>
              </a:rPr>
              <a:t>Стратегічне бачення повинно відбивати ту унікальність території, яка не може бути скопійована іншими територіями, і досягнення саме його дасть змогу бути конкурентоспроможним у майбутньому. </a:t>
            </a:r>
          </a:p>
          <a:p>
            <a:pPr marL="0" marR="0" lvl="0" indent="0" defTabSz="914400" rtl="0" eaLnBrk="1" fontAlgn="auto" latinLnBrk="0" hangingPunct="1">
              <a:lnSpc>
                <a:spcPct val="90000"/>
              </a:lnSpc>
              <a:spcBef>
                <a:spcPct val="0"/>
              </a:spcBef>
              <a:spcAft>
                <a:spcPts val="0"/>
              </a:spcAft>
              <a:buClrTx/>
              <a:buSzTx/>
              <a:buFont typeface="Arial" pitchFamily="34" charset="0"/>
              <a:buChar char="•"/>
              <a:tabLst/>
              <a:defRPr/>
            </a:pPr>
            <a:endParaRPr lang="uk-UA" sz="3000" b="1" dirty="0">
              <a:latin typeface="Arial" pitchFamily="34" charset="0"/>
              <a:ea typeface="+mj-ea"/>
              <a:cs typeface="Arial" pitchFamily="34" charset="0"/>
            </a:endParaRPr>
          </a:p>
          <a:p>
            <a:pPr lvl="0" algn="just">
              <a:lnSpc>
                <a:spcPct val="90000"/>
              </a:lnSpc>
              <a:spcBef>
                <a:spcPct val="0"/>
              </a:spcBef>
              <a:buFont typeface="Arial" pitchFamily="34" charset="0"/>
              <a:buChar char="•"/>
              <a:defRPr/>
            </a:pPr>
            <a:r>
              <a:rPr kumimoji="0" lang="uk-UA" sz="3000" b="1" i="0" u="none" strike="noStrike" kern="1200" cap="none" spc="0" normalizeH="0" noProof="0" dirty="0">
                <a:ln>
                  <a:noFill/>
                </a:ln>
                <a:effectLst/>
                <a:uLnTx/>
                <a:uFillTx/>
                <a:latin typeface="Arial" pitchFamily="34" charset="0"/>
                <a:ea typeface="+mj-ea"/>
                <a:cs typeface="Arial" pitchFamily="34" charset="0"/>
              </a:rPr>
              <a:t> </a:t>
            </a:r>
            <a:r>
              <a:rPr lang="uk-UA" sz="3000" dirty="0">
                <a:latin typeface="Arial" pitchFamily="34" charset="0"/>
                <a:ea typeface="+mj-ea"/>
                <a:cs typeface="Arial" pitchFamily="34" charset="0"/>
              </a:rPr>
              <a:t>Стратегічне бачення може мати ширший часовий горизонт ніж стратегія. Так, Стратегічне бачення може формуватися на 20 років, а сама стратегія розроблятися лише на 10 років. Після завершення терміну її дії на основі аналізу досягнень і проблемних моментів її реалізації та вже сформованого Стратегічного бачення розроблятиметься нова стратегія. Такий підхід створює умови для спадковості програмних документів і забезпечення сталості стратегічних рішень</a:t>
            </a:r>
          </a:p>
          <a:p>
            <a:pPr marL="0" marR="0" lvl="0" indent="0" defTabSz="914400" rtl="0" eaLnBrk="1" fontAlgn="auto" latinLnBrk="0" hangingPunct="1">
              <a:lnSpc>
                <a:spcPct val="90000"/>
              </a:lnSpc>
              <a:spcBef>
                <a:spcPct val="0"/>
              </a:spcBef>
              <a:spcAft>
                <a:spcPts val="0"/>
              </a:spcAft>
              <a:buClrTx/>
              <a:buSzTx/>
              <a:buFont typeface="Arial" pitchFamily="34" charset="0"/>
              <a:buChar char="•"/>
              <a:tabLst/>
              <a:defRPr/>
            </a:pPr>
            <a:endParaRPr lang="uk-UA" sz="3000" b="1" dirty="0">
              <a:latin typeface="Arial" pitchFamily="34" charset="0"/>
              <a:ea typeface="+mj-ea"/>
              <a:cs typeface="Arial" pitchFamily="34" charset="0"/>
            </a:endParaRPr>
          </a:p>
          <a:p>
            <a:pPr algn="ctr">
              <a:lnSpc>
                <a:spcPct val="90000"/>
              </a:lnSpc>
              <a:spcBef>
                <a:spcPct val="0"/>
              </a:spcBef>
              <a:defRPr/>
            </a:pPr>
            <a:r>
              <a:rPr lang="uk-UA" sz="3000" b="1" dirty="0">
                <a:latin typeface="Arial" pitchFamily="34" charset="0"/>
                <a:cs typeface="Arial" pitchFamily="34" charset="0"/>
              </a:rPr>
              <a:t>На основі стратегічного бачення формулюються цілі і завдання розвитку, на досягненні яких концентруються усі наявні ресурси і зусилля.</a:t>
            </a:r>
            <a:endParaRPr lang="uk-UA" sz="3000" b="1" dirty="0">
              <a:latin typeface="Arial Black" panose="020B0A04020102020204" pitchFamily="34" charset="0"/>
              <a:ea typeface="+mj-ea"/>
              <a:cs typeface="+mj-cs"/>
            </a:endParaRPr>
          </a:p>
        </p:txBody>
      </p:sp>
    </p:spTree>
    <p:extLst>
      <p:ext uri="{BB962C8B-B14F-4D97-AF65-F5344CB8AC3E}">
        <p14:creationId xmlns:p14="http://schemas.microsoft.com/office/powerpoint/2010/main" val="314120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33.png"/>
          <p:cNvPicPr>
            <a:picLocks noChangeAspect="1"/>
          </p:cNvPicPr>
          <p:nvPr/>
        </p:nvPicPr>
        <p:blipFill rotWithShape="1">
          <a:blip r:embed="rId2" cstate="print">
            <a:extLst>
              <a:ext uri="{28A0092B-C50C-407E-A947-70E740481C1C}">
                <a14:useLocalDpi xmlns:a14="http://schemas.microsoft.com/office/drawing/2010/main" val="0"/>
              </a:ext>
            </a:extLst>
          </a:blip>
          <a:srcRect l="42894" t="21188"/>
          <a:stretch/>
        </p:blipFill>
        <p:spPr bwMode="auto">
          <a:xfrm flipV="1">
            <a:off x="0" y="5962928"/>
            <a:ext cx="1871133" cy="8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Надпись 2"/>
          <p:cNvSpPr txBox="1">
            <a:spLocks/>
          </p:cNvSpPr>
          <p:nvPr/>
        </p:nvSpPr>
        <p:spPr>
          <a:xfrm>
            <a:off x="166919" y="181687"/>
            <a:ext cx="5368925" cy="58737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tabLst>
                <a:tab pos="2743200" algn="ctr"/>
                <a:tab pos="5486400" algn="r"/>
              </a:tabLst>
            </a:pPr>
            <a:r>
              <a:rPr lang="en-US" sz="1600" b="1" dirty="0">
                <a:solidFill>
                  <a:srgbClr val="0070C0"/>
                </a:solidFill>
                <a:effectLst/>
                <a:latin typeface="Calibri" panose="020F0502020204030204" pitchFamily="34" charset="0"/>
                <a:ea typeface="Times New Roman" panose="02020603050405020304" pitchFamily="18" charset="0"/>
              </a:rPr>
              <a:t>UN Recovery and Peacebuilding </a:t>
            </a:r>
            <a:r>
              <a:rPr lang="en-US" sz="1600" b="1" dirty="0" err="1">
                <a:solidFill>
                  <a:srgbClr val="0070C0"/>
                </a:solidFill>
                <a:effectLst/>
                <a:latin typeface="Calibri" panose="020F0502020204030204" pitchFamily="34" charset="0"/>
                <a:ea typeface="Times New Roman" panose="02020603050405020304" pitchFamily="18" charset="0"/>
              </a:rPr>
              <a:t>Programme</a:t>
            </a:r>
            <a:endParaRPr lang="uk-UA" sz="1200" dirty="0">
              <a:effectLst/>
              <a:latin typeface="Times New Roman" panose="02020603050405020304" pitchFamily="18" charset="0"/>
              <a:ea typeface="Times New Roman" panose="02020603050405020304" pitchFamily="18" charset="0"/>
            </a:endParaRPr>
          </a:p>
          <a:p>
            <a:pPr>
              <a:spcAft>
                <a:spcPts val="0"/>
              </a:spcAft>
              <a:tabLst>
                <a:tab pos="2743200" algn="ctr"/>
                <a:tab pos="5486400" algn="r"/>
              </a:tabLst>
            </a:pPr>
            <a:r>
              <a:rPr lang="uk-UA" sz="1600" b="1" dirty="0">
                <a:solidFill>
                  <a:srgbClr val="0070C0"/>
                </a:solidFill>
                <a:effectLst/>
                <a:latin typeface="Calibri" panose="020F0502020204030204" pitchFamily="34" charset="0"/>
                <a:ea typeface="Times New Roman" panose="02020603050405020304" pitchFamily="18" charset="0"/>
              </a:rPr>
              <a:t>Програма ООН із відновлення та розбудови миру</a:t>
            </a:r>
            <a:endParaRPr lang="uk-UA" sz="1200" dirty="0">
              <a:effectLst/>
              <a:latin typeface="Times New Roman" panose="02020603050405020304" pitchFamily="18" charset="0"/>
              <a:ea typeface="Times New Roman" panose="02020603050405020304" pitchFamily="18" charset="0"/>
            </a:endParaRPr>
          </a:p>
        </p:txBody>
      </p:sp>
      <p:pic>
        <p:nvPicPr>
          <p:cNvPr id="15" name="Рисунок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6048" y="129935"/>
            <a:ext cx="4220845" cy="690880"/>
          </a:xfrm>
          <a:prstGeom prst="rect">
            <a:avLst/>
          </a:prstGeom>
          <a:noFill/>
          <a:ln>
            <a:noFill/>
          </a:ln>
        </p:spPr>
      </p:pic>
      <p:sp>
        <p:nvSpPr>
          <p:cNvPr id="16" name="Title 3">
            <a:extLst>
              <a:ext uri="{FF2B5EF4-FFF2-40B4-BE49-F238E27FC236}">
                <a16:creationId xmlns:a16="http://schemas.microsoft.com/office/drawing/2014/main" id="{1BE1F7F6-EC75-453B-8094-923F77806287}"/>
              </a:ext>
            </a:extLst>
          </p:cNvPr>
          <p:cNvSpPr txBox="1">
            <a:spLocks/>
          </p:cNvSpPr>
          <p:nvPr/>
        </p:nvSpPr>
        <p:spPr>
          <a:xfrm>
            <a:off x="1284654" y="901337"/>
            <a:ext cx="10515600" cy="666205"/>
          </a:xfrm>
          <a:prstGeom prst="rect">
            <a:avLst/>
          </a:prstGeom>
        </p:spPr>
        <p:txBody>
          <a:bodyPr>
            <a:normAutofit fontScale="85000" lnSpcReduction="10000"/>
          </a:bodyPr>
          <a:lstStyle/>
          <a:p>
            <a:pPr algn="ctr">
              <a:lnSpc>
                <a:spcPct val="90000"/>
              </a:lnSpc>
              <a:spcBef>
                <a:spcPct val="0"/>
              </a:spcBef>
              <a:defRPr/>
            </a:pPr>
            <a:r>
              <a:rPr lang="uk-UA" sz="4400" b="1" dirty="0">
                <a:solidFill>
                  <a:schemeClr val="bg1">
                    <a:lumMod val="50000"/>
                  </a:schemeClr>
                </a:solidFill>
                <a:latin typeface="Arial Black" panose="020B0A04020102020204" pitchFamily="34" charset="0"/>
              </a:rPr>
              <a:t>Приклади Стратегічного Бачення (ТГ)</a:t>
            </a:r>
            <a:endParaRPr lang="en-US" sz="4400" b="1" dirty="0">
              <a:solidFill>
                <a:schemeClr val="bg1">
                  <a:lumMod val="50000"/>
                </a:schemeClr>
              </a:solidFill>
              <a:latin typeface="Arial Black" panose="020B0A04020102020204" pitchFamily="34" charset="0"/>
            </a:endParaRPr>
          </a:p>
        </p:txBody>
      </p:sp>
      <p:sp>
        <p:nvSpPr>
          <p:cNvPr id="7" name="Title 3">
            <a:extLst>
              <a:ext uri="{FF2B5EF4-FFF2-40B4-BE49-F238E27FC236}">
                <a16:creationId xmlns:a16="http://schemas.microsoft.com/office/drawing/2014/main" id="{1BE1F7F6-EC75-453B-8094-923F77806287}"/>
              </a:ext>
            </a:extLst>
          </p:cNvPr>
          <p:cNvSpPr txBox="1">
            <a:spLocks/>
          </p:cNvSpPr>
          <p:nvPr/>
        </p:nvSpPr>
        <p:spPr>
          <a:xfrm>
            <a:off x="378823" y="1476103"/>
            <a:ext cx="11495314" cy="5068388"/>
          </a:xfrm>
          <a:prstGeom prst="rect">
            <a:avLst/>
          </a:prstGeom>
        </p:spPr>
        <p:txBody>
          <a:bodyPr>
            <a:normAutofit fontScale="92500"/>
          </a:bodyPr>
          <a:lstStyle/>
          <a:p>
            <a:pPr lvl="0" algn="just"/>
            <a:r>
              <a:rPr lang="uk-UA" sz="2800" b="1" dirty="0" err="1">
                <a:latin typeface="Arial" pitchFamily="34" charset="0"/>
                <a:cs typeface="Arial" pitchFamily="34" charset="0"/>
              </a:rPr>
              <a:t>Перечинська</a:t>
            </a:r>
            <a:r>
              <a:rPr lang="uk-UA" sz="2800" b="1" dirty="0">
                <a:latin typeface="Arial" pitchFamily="34" charset="0"/>
                <a:cs typeface="Arial" pitchFamily="34" charset="0"/>
              </a:rPr>
              <a:t> ТГ</a:t>
            </a:r>
            <a:r>
              <a:rPr lang="uk-UA" sz="2800" dirty="0">
                <a:latin typeface="Arial" pitchFamily="34" charset="0"/>
                <a:cs typeface="Arial" pitchFamily="34" charset="0"/>
              </a:rPr>
              <a:t> – це громада на стику </a:t>
            </a:r>
            <a:r>
              <a:rPr lang="uk-UA" sz="2800" dirty="0" err="1">
                <a:latin typeface="Arial" pitchFamily="34" charset="0"/>
                <a:cs typeface="Arial" pitchFamily="34" charset="0"/>
              </a:rPr>
              <a:t>Ужанської</a:t>
            </a:r>
            <a:r>
              <a:rPr lang="uk-UA" sz="2800" dirty="0">
                <a:latin typeface="Arial" pitchFamily="34" charset="0"/>
                <a:cs typeface="Arial" pitchFamily="34" charset="0"/>
              </a:rPr>
              <a:t> та </a:t>
            </a:r>
            <a:r>
              <a:rPr lang="uk-UA" sz="2800" dirty="0" err="1">
                <a:latin typeface="Arial" pitchFamily="34" charset="0"/>
                <a:cs typeface="Arial" pitchFamily="34" charset="0"/>
              </a:rPr>
              <a:t>Турянської</a:t>
            </a:r>
            <a:r>
              <a:rPr lang="uk-UA" sz="2800" dirty="0">
                <a:latin typeface="Arial" pitchFamily="34" charset="0"/>
                <a:cs typeface="Arial" pitchFamily="34" charset="0"/>
              </a:rPr>
              <a:t> долин, сучасна, соціально відповідальна, екологічна чиста, </a:t>
            </a:r>
            <a:r>
              <a:rPr lang="uk-UA" sz="2800" dirty="0" err="1">
                <a:latin typeface="Arial" pitchFamily="34" charset="0"/>
                <a:cs typeface="Arial" pitchFamily="34" charset="0"/>
              </a:rPr>
              <a:t>туристично</a:t>
            </a:r>
            <a:r>
              <a:rPr lang="uk-UA" sz="2800" dirty="0">
                <a:latin typeface="Arial" pitchFamily="34" charset="0"/>
                <a:cs typeface="Arial" pitchFamily="34" charset="0"/>
              </a:rPr>
              <a:t> приваблива та з розвинутою промисловістю на основі високих технологій. Громада, в якій хочеться жити та працювати.</a:t>
            </a:r>
          </a:p>
          <a:p>
            <a:pPr lvl="0" algn="just"/>
            <a:endParaRPr lang="uk-UA" sz="2800" dirty="0">
              <a:latin typeface="Arial" pitchFamily="34" charset="0"/>
              <a:cs typeface="Arial" pitchFamily="34" charset="0"/>
            </a:endParaRPr>
          </a:p>
          <a:p>
            <a:pPr lvl="0" algn="just"/>
            <a:r>
              <a:rPr lang="uk-UA" sz="2800" b="1" dirty="0" err="1">
                <a:latin typeface="Arial" pitchFamily="34" charset="0"/>
                <a:cs typeface="Arial" pitchFamily="34" charset="0"/>
              </a:rPr>
              <a:t>Летичівська</a:t>
            </a:r>
            <a:r>
              <a:rPr lang="uk-UA" sz="2800" b="1" dirty="0">
                <a:latin typeface="Arial" pitchFamily="34" charset="0"/>
                <a:cs typeface="Arial" pitchFamily="34" charset="0"/>
              </a:rPr>
              <a:t> громада</a:t>
            </a:r>
            <a:r>
              <a:rPr lang="uk-UA" sz="2800" dirty="0">
                <a:latin typeface="Arial" pitchFamily="34" charset="0"/>
                <a:cs typeface="Arial" pitchFamily="34" charset="0"/>
              </a:rPr>
              <a:t> – перлина українського Поділля з розвиненими сільським господарством та промисловістю, екологічно чиста територія, безпечна для проживання, незалежна фінансово самодостатня громада з ефективним використанням природно-ресурсного потенціалу, привабливим інвестиційним кліматом, стійким ростом добробуту населення, духовно-патріотичний настрій якого спрямований на те, щоб бути господарями свого краю, творцями свого життєвого простору.</a:t>
            </a:r>
          </a:p>
        </p:txBody>
      </p:sp>
    </p:spTree>
    <p:extLst>
      <p:ext uri="{BB962C8B-B14F-4D97-AF65-F5344CB8AC3E}">
        <p14:creationId xmlns:p14="http://schemas.microsoft.com/office/powerpoint/2010/main" val="314120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33.png"/>
          <p:cNvPicPr>
            <a:picLocks noChangeAspect="1"/>
          </p:cNvPicPr>
          <p:nvPr/>
        </p:nvPicPr>
        <p:blipFill rotWithShape="1">
          <a:blip r:embed="rId2" cstate="print">
            <a:extLst>
              <a:ext uri="{28A0092B-C50C-407E-A947-70E740481C1C}">
                <a14:useLocalDpi xmlns:a14="http://schemas.microsoft.com/office/drawing/2010/main" val="0"/>
              </a:ext>
            </a:extLst>
          </a:blip>
          <a:srcRect l="42894" t="21188"/>
          <a:stretch/>
        </p:blipFill>
        <p:spPr bwMode="auto">
          <a:xfrm flipV="1">
            <a:off x="0" y="5962928"/>
            <a:ext cx="1871133" cy="8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Надпись 2"/>
          <p:cNvSpPr txBox="1">
            <a:spLocks/>
          </p:cNvSpPr>
          <p:nvPr/>
        </p:nvSpPr>
        <p:spPr>
          <a:xfrm>
            <a:off x="166919" y="181687"/>
            <a:ext cx="5368925" cy="58737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tabLst>
                <a:tab pos="2743200" algn="ctr"/>
                <a:tab pos="5486400" algn="r"/>
              </a:tabLst>
            </a:pPr>
            <a:r>
              <a:rPr lang="en-US" sz="1600" b="1" dirty="0">
                <a:solidFill>
                  <a:srgbClr val="0070C0"/>
                </a:solidFill>
                <a:effectLst/>
                <a:latin typeface="Calibri" panose="020F0502020204030204" pitchFamily="34" charset="0"/>
                <a:ea typeface="Times New Roman" panose="02020603050405020304" pitchFamily="18" charset="0"/>
              </a:rPr>
              <a:t>UN Recovery and Peacebuilding </a:t>
            </a:r>
            <a:r>
              <a:rPr lang="en-US" sz="1600" b="1" dirty="0" err="1">
                <a:solidFill>
                  <a:srgbClr val="0070C0"/>
                </a:solidFill>
                <a:effectLst/>
                <a:latin typeface="Calibri" panose="020F0502020204030204" pitchFamily="34" charset="0"/>
                <a:ea typeface="Times New Roman" panose="02020603050405020304" pitchFamily="18" charset="0"/>
              </a:rPr>
              <a:t>Programme</a:t>
            </a:r>
            <a:endParaRPr lang="uk-UA" sz="1200" dirty="0">
              <a:effectLst/>
              <a:latin typeface="Times New Roman" panose="02020603050405020304" pitchFamily="18" charset="0"/>
              <a:ea typeface="Times New Roman" panose="02020603050405020304" pitchFamily="18" charset="0"/>
            </a:endParaRPr>
          </a:p>
          <a:p>
            <a:pPr>
              <a:spcAft>
                <a:spcPts val="0"/>
              </a:spcAft>
              <a:tabLst>
                <a:tab pos="2743200" algn="ctr"/>
                <a:tab pos="5486400" algn="r"/>
              </a:tabLst>
            </a:pPr>
            <a:r>
              <a:rPr lang="uk-UA" sz="1600" b="1" dirty="0">
                <a:solidFill>
                  <a:srgbClr val="0070C0"/>
                </a:solidFill>
                <a:effectLst/>
                <a:latin typeface="Calibri" panose="020F0502020204030204" pitchFamily="34" charset="0"/>
                <a:ea typeface="Times New Roman" panose="02020603050405020304" pitchFamily="18" charset="0"/>
              </a:rPr>
              <a:t>Програма ООН із відновлення та розбудови миру</a:t>
            </a:r>
            <a:endParaRPr lang="uk-UA" sz="1200" dirty="0">
              <a:effectLst/>
              <a:latin typeface="Times New Roman" panose="02020603050405020304" pitchFamily="18" charset="0"/>
              <a:ea typeface="Times New Roman" panose="02020603050405020304" pitchFamily="18" charset="0"/>
            </a:endParaRPr>
          </a:p>
        </p:txBody>
      </p:sp>
      <p:pic>
        <p:nvPicPr>
          <p:cNvPr id="15" name="Рисунок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6048" y="129935"/>
            <a:ext cx="4220845" cy="690880"/>
          </a:xfrm>
          <a:prstGeom prst="rect">
            <a:avLst/>
          </a:prstGeom>
          <a:noFill/>
          <a:ln>
            <a:noFill/>
          </a:ln>
        </p:spPr>
      </p:pic>
      <p:sp>
        <p:nvSpPr>
          <p:cNvPr id="16" name="Title 3">
            <a:extLst>
              <a:ext uri="{FF2B5EF4-FFF2-40B4-BE49-F238E27FC236}">
                <a16:creationId xmlns:a16="http://schemas.microsoft.com/office/drawing/2014/main" id="{1BE1F7F6-EC75-453B-8094-923F77806287}"/>
              </a:ext>
            </a:extLst>
          </p:cNvPr>
          <p:cNvSpPr txBox="1">
            <a:spLocks/>
          </p:cNvSpPr>
          <p:nvPr/>
        </p:nvSpPr>
        <p:spPr>
          <a:xfrm>
            <a:off x="1284654" y="901337"/>
            <a:ext cx="10515600" cy="666205"/>
          </a:xfrm>
          <a:prstGeom prst="rect">
            <a:avLst/>
          </a:prstGeom>
        </p:spPr>
        <p:txBody>
          <a:bodyPr>
            <a:normAutofit fontScale="85000" lnSpcReduction="10000"/>
          </a:bodyPr>
          <a:lstStyle/>
          <a:p>
            <a:pPr algn="ctr">
              <a:lnSpc>
                <a:spcPct val="90000"/>
              </a:lnSpc>
              <a:spcBef>
                <a:spcPct val="0"/>
              </a:spcBef>
              <a:defRPr/>
            </a:pPr>
            <a:r>
              <a:rPr lang="uk-UA" sz="4400" b="1" dirty="0">
                <a:solidFill>
                  <a:schemeClr val="bg1">
                    <a:lumMod val="50000"/>
                  </a:schemeClr>
                </a:solidFill>
                <a:latin typeface="Arial Black" panose="020B0A04020102020204" pitchFamily="34" charset="0"/>
              </a:rPr>
              <a:t>Приклади Стратегічного Бачення (ТГ)</a:t>
            </a:r>
            <a:endParaRPr lang="en-US" sz="4400" b="1" dirty="0">
              <a:solidFill>
                <a:schemeClr val="bg1">
                  <a:lumMod val="50000"/>
                </a:schemeClr>
              </a:solidFill>
              <a:latin typeface="Arial Black" panose="020B0A04020102020204" pitchFamily="34" charset="0"/>
            </a:endParaRPr>
          </a:p>
        </p:txBody>
      </p:sp>
      <p:sp>
        <p:nvSpPr>
          <p:cNvPr id="8" name="Title 3">
            <a:extLst>
              <a:ext uri="{FF2B5EF4-FFF2-40B4-BE49-F238E27FC236}">
                <a16:creationId xmlns:a16="http://schemas.microsoft.com/office/drawing/2014/main" id="{1BE1F7F6-EC75-453B-8094-923F77806287}"/>
              </a:ext>
            </a:extLst>
          </p:cNvPr>
          <p:cNvSpPr txBox="1">
            <a:spLocks/>
          </p:cNvSpPr>
          <p:nvPr/>
        </p:nvSpPr>
        <p:spPr>
          <a:xfrm>
            <a:off x="853579" y="1397726"/>
            <a:ext cx="10628671" cy="4754880"/>
          </a:xfrm>
          <a:prstGeom prst="rect">
            <a:avLst/>
          </a:prstGeom>
        </p:spPr>
        <p:txBody>
          <a:bodyPr>
            <a:normAutofit lnSpcReduction="10000"/>
          </a:bodyPr>
          <a:lstStyle/>
          <a:p>
            <a:pPr algn="just"/>
            <a:r>
              <a:rPr lang="uk-UA" sz="2800" b="1" dirty="0">
                <a:latin typeface="Arial" pitchFamily="34" charset="0"/>
                <a:cs typeface="Arial" pitchFamily="34" charset="0"/>
              </a:rPr>
              <a:t>Бузівська територіальна громада </a:t>
            </a:r>
            <a:r>
              <a:rPr lang="uk-UA" sz="2800" dirty="0">
                <a:latin typeface="Arial" pitchFamily="34" charset="0"/>
                <a:cs typeface="Arial" pitchFamily="34" charset="0"/>
              </a:rPr>
              <a:t>- мальовнича громада Черкащини, на межі з Київською областю, на березі річки Гірський </a:t>
            </a:r>
            <a:r>
              <a:rPr lang="uk-UA" sz="2800" dirty="0" err="1">
                <a:latin typeface="Arial" pitchFamily="34" charset="0"/>
                <a:cs typeface="Arial" pitchFamily="34" charset="0"/>
              </a:rPr>
              <a:t>Тікич</a:t>
            </a:r>
            <a:r>
              <a:rPr lang="uk-UA" sz="2800" dirty="0">
                <a:latin typeface="Arial" pitchFamily="34" charset="0"/>
                <a:cs typeface="Arial" pitchFamily="34" charset="0"/>
              </a:rPr>
              <a:t>, в оточенні ставків. Тут живуть ініціативні та працьовиті мешканці, інтелектуальна та спортивна молодь, яким надані можливості для особистого розвитку та самореалізації. В громаді створені сприятливі умови для започаткування власного бізнесу, ведення сільського і рибного господарства та туризму. Екологічно чисте середовище, безпека мешканців та культурне </a:t>
            </a:r>
            <a:r>
              <a:rPr lang="uk-UA" sz="2800" dirty="0" err="1">
                <a:latin typeface="Arial" pitchFamily="34" charset="0"/>
                <a:cs typeface="Arial" pitchFamily="34" charset="0"/>
              </a:rPr>
              <a:t>багатоманіття</a:t>
            </a:r>
            <a:r>
              <a:rPr lang="uk-UA" sz="2800" dirty="0">
                <a:latin typeface="Arial" pitchFamily="34" charset="0"/>
                <a:cs typeface="Arial" pitchFamily="34" charset="0"/>
              </a:rPr>
              <a:t> сприяють досягненню європейських стандартів життя та економічного процвітання. </a:t>
            </a:r>
            <a:endParaRPr lang="uk-UA" sz="2800" dirty="0"/>
          </a:p>
        </p:txBody>
      </p:sp>
    </p:spTree>
    <p:extLst>
      <p:ext uri="{BB962C8B-B14F-4D97-AF65-F5344CB8AC3E}">
        <p14:creationId xmlns:p14="http://schemas.microsoft.com/office/powerpoint/2010/main" val="314120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33.png"/>
          <p:cNvPicPr>
            <a:picLocks noChangeAspect="1"/>
          </p:cNvPicPr>
          <p:nvPr/>
        </p:nvPicPr>
        <p:blipFill rotWithShape="1">
          <a:blip r:embed="rId2" cstate="print">
            <a:extLst>
              <a:ext uri="{28A0092B-C50C-407E-A947-70E740481C1C}">
                <a14:useLocalDpi xmlns:a14="http://schemas.microsoft.com/office/drawing/2010/main" val="0"/>
              </a:ext>
            </a:extLst>
          </a:blip>
          <a:srcRect l="42894" t="21188"/>
          <a:stretch/>
        </p:blipFill>
        <p:spPr bwMode="auto">
          <a:xfrm flipV="1">
            <a:off x="0" y="5962928"/>
            <a:ext cx="1871133" cy="8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Надпись 2"/>
          <p:cNvSpPr txBox="1">
            <a:spLocks/>
          </p:cNvSpPr>
          <p:nvPr/>
        </p:nvSpPr>
        <p:spPr>
          <a:xfrm>
            <a:off x="166919" y="181687"/>
            <a:ext cx="5368925" cy="58737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tabLst>
                <a:tab pos="2743200" algn="ctr"/>
                <a:tab pos="5486400" algn="r"/>
              </a:tabLst>
            </a:pPr>
            <a:r>
              <a:rPr lang="en-US" sz="1600" b="1" dirty="0">
                <a:solidFill>
                  <a:srgbClr val="0070C0"/>
                </a:solidFill>
                <a:effectLst/>
                <a:latin typeface="Calibri" panose="020F0502020204030204" pitchFamily="34" charset="0"/>
                <a:ea typeface="Times New Roman" panose="02020603050405020304" pitchFamily="18" charset="0"/>
              </a:rPr>
              <a:t>UN Recovery and Peacebuilding </a:t>
            </a:r>
            <a:r>
              <a:rPr lang="en-US" sz="1600" b="1" dirty="0" err="1">
                <a:solidFill>
                  <a:srgbClr val="0070C0"/>
                </a:solidFill>
                <a:effectLst/>
                <a:latin typeface="Calibri" panose="020F0502020204030204" pitchFamily="34" charset="0"/>
                <a:ea typeface="Times New Roman" panose="02020603050405020304" pitchFamily="18" charset="0"/>
              </a:rPr>
              <a:t>Programme</a:t>
            </a:r>
            <a:endParaRPr lang="uk-UA" sz="1200" dirty="0">
              <a:effectLst/>
              <a:latin typeface="Times New Roman" panose="02020603050405020304" pitchFamily="18" charset="0"/>
              <a:ea typeface="Times New Roman" panose="02020603050405020304" pitchFamily="18" charset="0"/>
            </a:endParaRPr>
          </a:p>
          <a:p>
            <a:pPr>
              <a:spcAft>
                <a:spcPts val="0"/>
              </a:spcAft>
              <a:tabLst>
                <a:tab pos="2743200" algn="ctr"/>
                <a:tab pos="5486400" algn="r"/>
              </a:tabLst>
            </a:pPr>
            <a:r>
              <a:rPr lang="uk-UA" sz="1600" b="1" dirty="0">
                <a:solidFill>
                  <a:srgbClr val="0070C0"/>
                </a:solidFill>
                <a:effectLst/>
                <a:latin typeface="Calibri" panose="020F0502020204030204" pitchFamily="34" charset="0"/>
                <a:ea typeface="Times New Roman" panose="02020603050405020304" pitchFamily="18" charset="0"/>
              </a:rPr>
              <a:t>Програма ООН із відновлення та розбудови миру</a:t>
            </a:r>
            <a:endParaRPr lang="uk-UA" sz="1200" dirty="0">
              <a:effectLst/>
              <a:latin typeface="Times New Roman" panose="02020603050405020304" pitchFamily="18" charset="0"/>
              <a:ea typeface="Times New Roman" panose="02020603050405020304" pitchFamily="18" charset="0"/>
            </a:endParaRPr>
          </a:p>
        </p:txBody>
      </p:sp>
      <p:pic>
        <p:nvPicPr>
          <p:cNvPr id="15" name="Рисунок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6048" y="129935"/>
            <a:ext cx="4220845" cy="690880"/>
          </a:xfrm>
          <a:prstGeom prst="rect">
            <a:avLst/>
          </a:prstGeom>
          <a:noFill/>
          <a:ln>
            <a:noFill/>
          </a:ln>
        </p:spPr>
      </p:pic>
      <p:sp>
        <p:nvSpPr>
          <p:cNvPr id="16" name="Title 3">
            <a:extLst>
              <a:ext uri="{FF2B5EF4-FFF2-40B4-BE49-F238E27FC236}">
                <a16:creationId xmlns:a16="http://schemas.microsoft.com/office/drawing/2014/main" id="{1BE1F7F6-EC75-453B-8094-923F77806287}"/>
              </a:ext>
            </a:extLst>
          </p:cNvPr>
          <p:cNvSpPr txBox="1">
            <a:spLocks/>
          </p:cNvSpPr>
          <p:nvPr/>
        </p:nvSpPr>
        <p:spPr>
          <a:xfrm>
            <a:off x="1284654" y="901337"/>
            <a:ext cx="10515600" cy="979714"/>
          </a:xfrm>
          <a:prstGeom prst="rect">
            <a:avLst/>
          </a:prstGeom>
        </p:spPr>
        <p:txBody>
          <a:bodyPr>
            <a:normAutofit fontScale="55000" lnSpcReduction="20000"/>
          </a:bodyPr>
          <a:lstStyle/>
          <a:p>
            <a:pPr algn="ctr">
              <a:lnSpc>
                <a:spcPct val="120000"/>
              </a:lnSpc>
              <a:spcBef>
                <a:spcPct val="0"/>
              </a:spcBef>
              <a:defRPr/>
            </a:pPr>
            <a:r>
              <a:rPr lang="uk-UA" sz="5100" b="1" dirty="0">
                <a:solidFill>
                  <a:schemeClr val="bg1">
                    <a:lumMod val="50000"/>
                  </a:schemeClr>
                </a:solidFill>
                <a:latin typeface="Arial Black" panose="020B0A04020102020204" pitchFamily="34" charset="0"/>
              </a:rPr>
              <a:t>Стратегія розвитку Донецької області 2027,</a:t>
            </a:r>
          </a:p>
          <a:p>
            <a:pPr algn="ctr">
              <a:lnSpc>
                <a:spcPct val="120000"/>
              </a:lnSpc>
              <a:spcBef>
                <a:spcPct val="0"/>
              </a:spcBef>
              <a:defRPr/>
            </a:pPr>
            <a:r>
              <a:rPr lang="uk-UA" sz="5100" b="1" dirty="0">
                <a:solidFill>
                  <a:schemeClr val="bg1">
                    <a:lumMod val="50000"/>
                  </a:schemeClr>
                </a:solidFill>
                <a:latin typeface="Arial Black" panose="020B0A04020102020204" pitchFamily="34" charset="0"/>
              </a:rPr>
              <a:t>Бачення</a:t>
            </a:r>
            <a:endParaRPr lang="en-US" sz="5100" b="1" dirty="0">
              <a:solidFill>
                <a:schemeClr val="bg1">
                  <a:lumMod val="50000"/>
                </a:schemeClr>
              </a:solidFill>
              <a:latin typeface="Arial Black" panose="020B0A04020102020204" pitchFamily="34" charset="0"/>
            </a:endParaRPr>
          </a:p>
        </p:txBody>
      </p:sp>
      <p:sp>
        <p:nvSpPr>
          <p:cNvPr id="8" name="Title 3">
            <a:extLst>
              <a:ext uri="{FF2B5EF4-FFF2-40B4-BE49-F238E27FC236}">
                <a16:creationId xmlns:a16="http://schemas.microsoft.com/office/drawing/2014/main" id="{1BE1F7F6-EC75-453B-8094-923F77806287}"/>
              </a:ext>
            </a:extLst>
          </p:cNvPr>
          <p:cNvSpPr txBox="1">
            <a:spLocks/>
          </p:cNvSpPr>
          <p:nvPr/>
        </p:nvSpPr>
        <p:spPr>
          <a:xfrm>
            <a:off x="853579" y="2037806"/>
            <a:ext cx="10628671" cy="3997234"/>
          </a:xfrm>
          <a:prstGeom prst="rect">
            <a:avLst/>
          </a:prstGeom>
        </p:spPr>
        <p:txBody>
          <a:bodyPr>
            <a:normAutofit/>
          </a:bodyPr>
          <a:lstStyle/>
          <a:p>
            <a:pPr algn="just"/>
            <a:r>
              <a:rPr lang="uk-UA" sz="2800" b="1" dirty="0">
                <a:latin typeface="Arial" pitchFamily="34" charset="0"/>
                <a:cs typeface="Arial" pitchFamily="34" charset="0"/>
              </a:rPr>
              <a:t>Донеччина</a:t>
            </a:r>
            <a:r>
              <a:rPr lang="uk-UA" sz="2800" dirty="0">
                <a:latin typeface="Arial" pitchFamily="34" charset="0"/>
                <a:cs typeface="Arial" pitchFamily="34" charset="0"/>
              </a:rPr>
              <a:t> від Приазов’я до «Святих гір»: безпечна, прогресивна та приваблива. Заможний регіон з інноваційною економікою, що спирається на потужний промисловий комплекс, новітні </a:t>
            </a:r>
            <a:r>
              <a:rPr lang="en-GB" sz="2800" dirty="0">
                <a:latin typeface="Arial" pitchFamily="34" charset="0"/>
                <a:cs typeface="Arial" pitchFamily="34" charset="0"/>
              </a:rPr>
              <a:t>IT-</a:t>
            </a:r>
            <a:r>
              <a:rPr lang="uk-UA" sz="2800" dirty="0">
                <a:latin typeface="Arial" pitchFamily="34" charset="0"/>
                <a:cs typeface="Arial" pitchFamily="34" charset="0"/>
              </a:rPr>
              <a:t>рішення та швидкозростаючий аграрний сектор, з комфортними умовами життя людей на засадах ефективного управління та збалансованого природокористування.</a:t>
            </a:r>
          </a:p>
        </p:txBody>
      </p:sp>
    </p:spTree>
    <p:extLst>
      <p:ext uri="{BB962C8B-B14F-4D97-AF65-F5344CB8AC3E}">
        <p14:creationId xmlns:p14="http://schemas.microsoft.com/office/powerpoint/2010/main" val="314120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33.png"/>
          <p:cNvPicPr>
            <a:picLocks noChangeAspect="1"/>
          </p:cNvPicPr>
          <p:nvPr/>
        </p:nvPicPr>
        <p:blipFill rotWithShape="1">
          <a:blip r:embed="rId2" cstate="print">
            <a:extLst>
              <a:ext uri="{28A0092B-C50C-407E-A947-70E740481C1C}">
                <a14:useLocalDpi xmlns:a14="http://schemas.microsoft.com/office/drawing/2010/main" val="0"/>
              </a:ext>
            </a:extLst>
          </a:blip>
          <a:srcRect l="42894" t="21188"/>
          <a:stretch/>
        </p:blipFill>
        <p:spPr bwMode="auto">
          <a:xfrm flipV="1">
            <a:off x="0" y="5962928"/>
            <a:ext cx="1871133" cy="8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Надпись 2"/>
          <p:cNvSpPr txBox="1">
            <a:spLocks/>
          </p:cNvSpPr>
          <p:nvPr/>
        </p:nvSpPr>
        <p:spPr>
          <a:xfrm>
            <a:off x="166919" y="181687"/>
            <a:ext cx="5368925" cy="58737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tabLst>
                <a:tab pos="2743200" algn="ctr"/>
                <a:tab pos="5486400" algn="r"/>
              </a:tabLst>
            </a:pPr>
            <a:r>
              <a:rPr lang="en-US" sz="1600" b="1" dirty="0">
                <a:solidFill>
                  <a:srgbClr val="0070C0"/>
                </a:solidFill>
                <a:effectLst/>
                <a:latin typeface="Calibri" panose="020F0502020204030204" pitchFamily="34" charset="0"/>
                <a:ea typeface="Times New Roman" panose="02020603050405020304" pitchFamily="18" charset="0"/>
              </a:rPr>
              <a:t>UN Recovery and Peacebuilding </a:t>
            </a:r>
            <a:r>
              <a:rPr lang="en-US" sz="1600" b="1" dirty="0" err="1">
                <a:solidFill>
                  <a:srgbClr val="0070C0"/>
                </a:solidFill>
                <a:effectLst/>
                <a:latin typeface="Calibri" panose="020F0502020204030204" pitchFamily="34" charset="0"/>
                <a:ea typeface="Times New Roman" panose="02020603050405020304" pitchFamily="18" charset="0"/>
              </a:rPr>
              <a:t>Programme</a:t>
            </a:r>
            <a:endParaRPr lang="uk-UA" sz="1200" dirty="0">
              <a:effectLst/>
              <a:latin typeface="Times New Roman" panose="02020603050405020304" pitchFamily="18" charset="0"/>
              <a:ea typeface="Times New Roman" panose="02020603050405020304" pitchFamily="18" charset="0"/>
            </a:endParaRPr>
          </a:p>
          <a:p>
            <a:pPr>
              <a:spcAft>
                <a:spcPts val="0"/>
              </a:spcAft>
              <a:tabLst>
                <a:tab pos="2743200" algn="ctr"/>
                <a:tab pos="5486400" algn="r"/>
              </a:tabLst>
            </a:pPr>
            <a:r>
              <a:rPr lang="uk-UA" sz="1600" b="1" dirty="0">
                <a:solidFill>
                  <a:srgbClr val="0070C0"/>
                </a:solidFill>
                <a:effectLst/>
                <a:latin typeface="Calibri" panose="020F0502020204030204" pitchFamily="34" charset="0"/>
                <a:ea typeface="Times New Roman" panose="02020603050405020304" pitchFamily="18" charset="0"/>
              </a:rPr>
              <a:t>Програма ООН із відновлення та розбудови миру</a:t>
            </a:r>
            <a:endParaRPr lang="uk-UA" sz="1200" dirty="0">
              <a:effectLst/>
              <a:latin typeface="Times New Roman" panose="02020603050405020304" pitchFamily="18" charset="0"/>
              <a:ea typeface="Times New Roman" panose="02020603050405020304" pitchFamily="18" charset="0"/>
            </a:endParaRPr>
          </a:p>
        </p:txBody>
      </p:sp>
      <p:pic>
        <p:nvPicPr>
          <p:cNvPr id="15" name="Рисунок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6048" y="129935"/>
            <a:ext cx="4220845" cy="690880"/>
          </a:xfrm>
          <a:prstGeom prst="rect">
            <a:avLst/>
          </a:prstGeom>
          <a:noFill/>
          <a:ln>
            <a:noFill/>
          </a:ln>
        </p:spPr>
      </p:pic>
      <p:sp>
        <p:nvSpPr>
          <p:cNvPr id="16" name="Title 3">
            <a:extLst>
              <a:ext uri="{FF2B5EF4-FFF2-40B4-BE49-F238E27FC236}">
                <a16:creationId xmlns:a16="http://schemas.microsoft.com/office/drawing/2014/main" id="{1BE1F7F6-EC75-453B-8094-923F77806287}"/>
              </a:ext>
            </a:extLst>
          </p:cNvPr>
          <p:cNvSpPr txBox="1">
            <a:spLocks/>
          </p:cNvSpPr>
          <p:nvPr/>
        </p:nvSpPr>
        <p:spPr>
          <a:xfrm>
            <a:off x="1284654" y="901337"/>
            <a:ext cx="10515600" cy="666205"/>
          </a:xfrm>
          <a:prstGeom prst="rect">
            <a:avLst/>
          </a:prstGeom>
        </p:spPr>
        <p:txBody>
          <a:bodyPr>
            <a:normAutofit lnSpcReduction="10000"/>
          </a:bodyPr>
          <a:lstStyle/>
          <a:p>
            <a:pPr algn="ctr">
              <a:lnSpc>
                <a:spcPct val="90000"/>
              </a:lnSpc>
              <a:spcBef>
                <a:spcPct val="0"/>
              </a:spcBef>
              <a:defRPr/>
            </a:pPr>
            <a:r>
              <a:rPr lang="uk-UA" sz="4400" b="1" dirty="0">
                <a:solidFill>
                  <a:schemeClr val="bg1">
                    <a:lumMod val="50000"/>
                  </a:schemeClr>
                </a:solidFill>
                <a:latin typeface="Arial Black" panose="020B0A04020102020204" pitchFamily="34" charset="0"/>
              </a:rPr>
              <a:t>Як сформувати бачення</a:t>
            </a:r>
            <a:endParaRPr lang="en-US" sz="4400" b="1" dirty="0">
              <a:solidFill>
                <a:schemeClr val="bg1">
                  <a:lumMod val="50000"/>
                </a:schemeClr>
              </a:solidFill>
              <a:latin typeface="Arial Black" panose="020B0A04020102020204" pitchFamily="34" charset="0"/>
            </a:endParaRPr>
          </a:p>
        </p:txBody>
      </p:sp>
      <p:sp>
        <p:nvSpPr>
          <p:cNvPr id="8" name="Title 3">
            <a:extLst>
              <a:ext uri="{FF2B5EF4-FFF2-40B4-BE49-F238E27FC236}">
                <a16:creationId xmlns:a16="http://schemas.microsoft.com/office/drawing/2014/main" id="{1BE1F7F6-EC75-453B-8094-923F77806287}"/>
              </a:ext>
            </a:extLst>
          </p:cNvPr>
          <p:cNvSpPr txBox="1">
            <a:spLocks/>
          </p:cNvSpPr>
          <p:nvPr/>
        </p:nvSpPr>
        <p:spPr>
          <a:xfrm>
            <a:off x="853579" y="1397726"/>
            <a:ext cx="10628671" cy="4754880"/>
          </a:xfrm>
          <a:prstGeom prst="rect">
            <a:avLst/>
          </a:prstGeom>
        </p:spPr>
        <p:txBody>
          <a:bodyPr>
            <a:normAutofit/>
          </a:bodyPr>
          <a:lstStyle/>
          <a:p>
            <a:pPr lvl="0" algn="just"/>
            <a:endParaRPr lang="uk-UA" sz="2800" dirty="0"/>
          </a:p>
        </p:txBody>
      </p:sp>
      <p:sp>
        <p:nvSpPr>
          <p:cNvPr id="7" name="Прямоугольник 6"/>
          <p:cNvSpPr/>
          <p:nvPr/>
        </p:nvSpPr>
        <p:spPr>
          <a:xfrm>
            <a:off x="4193176" y="1567543"/>
            <a:ext cx="4310743" cy="100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cap="all" dirty="0"/>
              <a:t>Бачення</a:t>
            </a:r>
            <a:endParaRPr lang="ru-RU" sz="3600" b="1" cap="all" dirty="0"/>
          </a:p>
        </p:txBody>
      </p:sp>
      <p:sp>
        <p:nvSpPr>
          <p:cNvPr id="9" name="Скругленный прямоугольник 8"/>
          <p:cNvSpPr/>
          <p:nvPr/>
        </p:nvSpPr>
        <p:spPr>
          <a:xfrm>
            <a:off x="4794069" y="2769326"/>
            <a:ext cx="3069771" cy="1097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Де ми є (територіально)</a:t>
            </a:r>
            <a:endParaRPr lang="ru-RU" sz="2800" dirty="0"/>
          </a:p>
        </p:txBody>
      </p:sp>
      <p:sp>
        <p:nvSpPr>
          <p:cNvPr id="10" name="Прямоугольник 9"/>
          <p:cNvSpPr/>
          <p:nvPr/>
        </p:nvSpPr>
        <p:spPr>
          <a:xfrm>
            <a:off x="574766" y="5577840"/>
            <a:ext cx="3605348" cy="1071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Що ми пропонуємо бізнесу? </a:t>
            </a:r>
            <a:endParaRPr lang="ru-RU" sz="2800" dirty="0"/>
          </a:p>
        </p:txBody>
      </p:sp>
      <p:sp>
        <p:nvSpPr>
          <p:cNvPr id="11" name="Прямоугольник 10"/>
          <p:cNvSpPr/>
          <p:nvPr/>
        </p:nvSpPr>
        <p:spPr>
          <a:xfrm>
            <a:off x="4545876" y="5564777"/>
            <a:ext cx="3605348" cy="1071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t>Що ми пропонуємо людям (важливо: Дітям! Незахищеним!)</a:t>
            </a:r>
            <a:endParaRPr lang="ru-RU" sz="2400" dirty="0"/>
          </a:p>
        </p:txBody>
      </p:sp>
      <p:sp>
        <p:nvSpPr>
          <p:cNvPr id="12" name="Прямоугольник 11"/>
          <p:cNvSpPr/>
          <p:nvPr/>
        </p:nvSpPr>
        <p:spPr>
          <a:xfrm>
            <a:off x="8403772" y="5564776"/>
            <a:ext cx="3605348" cy="1071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t>Що ми пропонуємо гостям і бажаючим переїхати</a:t>
            </a:r>
            <a:endParaRPr lang="ru-RU" sz="2400" dirty="0"/>
          </a:p>
        </p:txBody>
      </p:sp>
      <p:sp>
        <p:nvSpPr>
          <p:cNvPr id="17" name="Скругленный прямоугольник 16"/>
          <p:cNvSpPr/>
          <p:nvPr/>
        </p:nvSpPr>
        <p:spPr>
          <a:xfrm>
            <a:off x="4781005" y="4049486"/>
            <a:ext cx="3069771" cy="1097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Чим ми унікальні (відрізняємося)</a:t>
            </a:r>
            <a:endParaRPr lang="ru-RU" sz="2800" dirty="0"/>
          </a:p>
        </p:txBody>
      </p:sp>
    </p:spTree>
    <p:extLst>
      <p:ext uri="{BB962C8B-B14F-4D97-AF65-F5344CB8AC3E}">
        <p14:creationId xmlns:p14="http://schemas.microsoft.com/office/powerpoint/2010/main" val="314120973"/>
      </p:ext>
    </p:extLst>
  </p:cSld>
  <p:clrMapOvr>
    <a:masterClrMapping/>
  </p:clrMapOvr>
</p:sld>
</file>

<file path=ppt/theme/theme1.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5457</TotalTime>
  <Words>1297</Words>
  <Application>Microsoft Office PowerPoint</Application>
  <PresentationFormat>Широкоэкранный</PresentationFormat>
  <Paragraphs>91</Paragraphs>
  <Slides>17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Arial</vt:lpstr>
      <vt:lpstr>Arial Black</vt:lpstr>
      <vt:lpstr>Calibri</vt:lpstr>
      <vt:lpstr>Calibri Light</vt:lpstr>
      <vt:lpstr>Times New Roman</vt:lpstr>
      <vt:lpstr>Wingdings 2</vt:lpstr>
      <vt:lpstr>HDOfficeLightV0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Nikolay</dc:creator>
  <cp:lastModifiedBy>ispolkom_5</cp:lastModifiedBy>
  <cp:revision>148</cp:revision>
  <dcterms:created xsi:type="dcterms:W3CDTF">2019-04-04T07:10:24Z</dcterms:created>
  <dcterms:modified xsi:type="dcterms:W3CDTF">2021-07-01T06:09:03Z</dcterms:modified>
</cp:coreProperties>
</file>