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  <p:sldMasterId id="2147483816" r:id="rId2"/>
  </p:sldMasterIdLst>
  <p:notesMasterIdLst>
    <p:notesMasterId r:id="rId14"/>
  </p:notesMasterIdLst>
  <p:sldIdLst>
    <p:sldId id="270" r:id="rId3"/>
    <p:sldId id="265" r:id="rId4"/>
    <p:sldId id="264" r:id="rId5"/>
    <p:sldId id="267" r:id="rId6"/>
    <p:sldId id="257" r:id="rId7"/>
    <p:sldId id="266" r:id="rId8"/>
    <p:sldId id="260" r:id="rId9"/>
    <p:sldId id="258" r:id="rId10"/>
    <p:sldId id="261" r:id="rId11"/>
    <p:sldId id="259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556" autoAdjust="0"/>
    <p:restoredTop sz="99283" autoAdjust="0"/>
  </p:normalViewPr>
  <p:slideViewPr>
    <p:cSldViewPr>
      <p:cViewPr varScale="1">
        <p:scale>
          <a:sx n="73" d="100"/>
          <a:sy n="73" d="100"/>
        </p:scale>
        <p:origin x="-118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60322B-CB29-471E-9FB9-CC9E70F3651E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786C70-5412-47DE-B6A8-22CDD09B98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5275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786C70-5412-47DE-B6A8-22CDD09B98B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19154A5-25BE-4996-B7B0-39D73CDE4D62}" type="datetimeFigureOut">
              <a:rPr lang="ru-RU" smtClean="0"/>
              <a:pPr/>
              <a:t>24.04.2017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32A2ACC-6A4B-4756-9232-ABC0C011AC5E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РЕАЛІЗАЦІЯ  ІНВЕСТИЦІЙНИХ ПРОЕКТІВ В М. ДРУЖКІВКА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1000108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3" name="Рисунок 12" descr="740ee8182bbbf04c250efa543b1080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1714488"/>
            <a:ext cx="7899400" cy="447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14818"/>
            <a:ext cx="8501122" cy="2786082"/>
          </a:xfrm>
        </p:spPr>
        <p:txBody>
          <a:bodyPr>
            <a:normAutofit fontScale="40000" lnSpcReduction="20000"/>
          </a:bodyPr>
          <a:lstStyle/>
          <a:p>
            <a:pPr algn="just">
              <a:lnSpc>
                <a:spcPct val="120000"/>
              </a:lnSpc>
            </a:pPr>
            <a:endParaRPr lang="uk-UA" sz="4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endParaRPr lang="uk-UA" sz="5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lnSpc>
                <a:spcPct val="120000"/>
              </a:lnSpc>
            </a:pPr>
            <a:r>
              <a:rPr lang="uk-UA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Джерело фінансування проекту “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Реконструкція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системи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теплопостачання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улаштуванням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окремо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стоячої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котельні</a:t>
            </a:r>
            <a:r>
              <a:rPr lang="uk-UA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субвенція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5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млн. </a:t>
            </a:r>
            <a:r>
              <a:rPr lang="ru-RU" sz="5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>
              <a:lnSpc>
                <a:spcPct val="120000"/>
              </a:lnSpc>
            </a:pPr>
            <a:r>
              <a:rPr lang="uk-UA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Профінансовано з міського бюджету розробку ПКД </a:t>
            </a:r>
            <a:r>
              <a:rPr lang="uk-UA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455,62 </a:t>
            </a:r>
            <a:r>
              <a:rPr lang="uk-UA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тис.грн.</a:t>
            </a:r>
          </a:p>
          <a:p>
            <a:pPr algn="just">
              <a:lnSpc>
                <a:spcPct val="120000"/>
              </a:lnSpc>
            </a:pPr>
            <a:r>
              <a:rPr lang="uk-UA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Планована сума фінансування з міського бюджету –  </a:t>
            </a:r>
            <a:r>
              <a:rPr lang="uk-UA" sz="5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300,00</a:t>
            </a:r>
            <a:r>
              <a:rPr lang="uk-UA" sz="5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тис. грн.</a:t>
            </a:r>
            <a:endParaRPr lang="en-US" sz="5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7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uk-UA" sz="27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uk-UA" sz="27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28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Реконструкція</a:t>
            </a:r>
            <a:r>
              <a:rPr lang="ru-RU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плавального</a:t>
            </a:r>
            <a:r>
              <a:rPr lang="ru-RU" sz="32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басейну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 descr="DSC00529 (1)"/>
          <p:cNvPicPr/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571472" y="1142984"/>
            <a:ext cx="8215370" cy="3500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0" y="324129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Капітальний ремонту мереж зовнішнього освітлення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5572140"/>
            <a:ext cx="7643866" cy="1071570"/>
          </a:xfrm>
          <a:ln>
            <a:noFill/>
          </a:ln>
        </p:spPr>
        <p:txBody>
          <a:bodyPr>
            <a:noAutofit/>
          </a:bodyPr>
          <a:lstStyle/>
          <a:p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Сума міжнародного гранту НЕФКО–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11млн.грн.  </a:t>
            </a:r>
          </a:p>
          <a:p>
            <a:r>
              <a:rPr lang="uk-UA" sz="2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Кошти місцевого бюджету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-660 </a:t>
            </a:r>
            <a:r>
              <a:rPr lang="uk-UA" sz="22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3071802" y="1357298"/>
            <a:ext cx="4956582" cy="1857388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uk-UA" sz="1400" b="0" i="0" u="none" strike="noStrike" kern="1200" cap="none" spc="0" normalizeH="0" baseline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 descr="20160704_121645-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3429024" cy="45720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3c74d24e0965706f127674774a3a248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49351" y="1357299"/>
            <a:ext cx="5594649" cy="3714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7620" y="785794"/>
            <a:ext cx="5286380" cy="2714644"/>
          </a:xfrm>
        </p:spPr>
        <p:txBody>
          <a:bodyPr>
            <a:noAutofit/>
          </a:bodyPr>
          <a:lstStyle/>
          <a:p>
            <a:pPr algn="just"/>
            <a:endParaRPr lang="uk-UA" sz="20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Джерело фінансування 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ДФРР та місцевий бюджет</a:t>
            </a:r>
          </a:p>
          <a:p>
            <a:pPr algn="just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фінансування з ДФРР - </a:t>
            </a:r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13 589,534 </a:t>
            </a:r>
            <a:r>
              <a:rPr lang="ru-RU" sz="20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фінансування з міського бюджету – </a:t>
            </a:r>
          </a:p>
          <a:p>
            <a:pPr algn="just"/>
            <a:r>
              <a:rPr lang="uk-UA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1 509,948 </a:t>
            </a:r>
            <a:r>
              <a:rPr lang="uk-UA" sz="20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42852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Підвищення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якості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медичного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обслуговування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у </a:t>
            </a:r>
            <a:r>
              <a:rPr lang="ru-RU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комунальних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лікувально-профілактичних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закладах ІІ </a:t>
            </a:r>
            <a:r>
              <a:rPr lang="ru-RU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рівня</a:t>
            </a:r>
            <a:r>
              <a:rPr lang="ru-RU" sz="20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м. </a:t>
            </a:r>
            <a:r>
              <a:rPr lang="ru-RU" sz="20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Дружківка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 descr="laparaskopicheskaya-stoyka_11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1071546"/>
            <a:ext cx="3000684" cy="53337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Рисунок 17" descr="aparat-IVL-Briz-v-anesteziologiyu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15074" y="2857496"/>
            <a:ext cx="2786082" cy="37612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 descr="IMG_20161118_11163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28992" y="3214686"/>
            <a:ext cx="2571768" cy="3426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4286280" cy="2500330"/>
          </a:xfrm>
          <a:ln>
            <a:noFill/>
          </a:ln>
        </p:spPr>
        <p:txBody>
          <a:bodyPr>
            <a:normAutofit fontScale="92500" lnSpcReduction="10000"/>
          </a:bodyPr>
          <a:lstStyle/>
          <a:p>
            <a:pPr algn="just"/>
            <a:endParaRPr lang="uk-UA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Джерело фінансування </a:t>
            </a:r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ДФРР та місцевий бюджет.</a:t>
            </a: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фінансування з ДФРР</a:t>
            </a:r>
          </a:p>
          <a:p>
            <a:pPr algn="just"/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1 597,98 </a:t>
            </a:r>
            <a:r>
              <a:rPr lang="ru-RU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фінансування з міського бюджету –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177,55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тис. грн.</a:t>
            </a:r>
          </a:p>
          <a:p>
            <a:pPr algn="just"/>
            <a:endParaRPr lang="uk-UA" sz="27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uk-UA" sz="27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Капітальний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ремонт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суміжних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ділянок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автодоріг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по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вулицям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Красна,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Ульянівська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Інтернаціональна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643438" y="1142984"/>
            <a:ext cx="4357718" cy="22860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uk-UA" sz="1500" b="1" dirty="0" smtClean="0">
              <a:solidFill>
                <a:schemeClr val="bg1"/>
              </a:solidFill>
            </a:endParaRPr>
          </a:p>
          <a:p>
            <a:pPr algn="just">
              <a:lnSpc>
                <a:spcPct val="80000"/>
              </a:lnSpc>
              <a:spcBef>
                <a:spcPct val="20000"/>
              </a:spcBef>
            </a:pPr>
            <a:endParaRPr lang="uk-UA" sz="1500" b="1" dirty="0" smtClean="0">
              <a:solidFill>
                <a:schemeClr val="bg1"/>
              </a:solidFill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" name="Рисунок 15" descr="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57818" y="1214421"/>
            <a:ext cx="3571900" cy="2678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WP_20161020_15_08_07_P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1748" y="4071942"/>
            <a:ext cx="4454930" cy="25003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 descr="20161020_14282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57224" y="3429000"/>
            <a:ext cx="3068610" cy="3214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1142984"/>
            <a:ext cx="4286280" cy="2934088"/>
          </a:xfrm>
          <a:ln>
            <a:noFill/>
          </a:ln>
        </p:spPr>
        <p:txBody>
          <a:bodyPr>
            <a:normAutofit fontScale="62500" lnSpcReduction="20000"/>
          </a:bodyPr>
          <a:lstStyle/>
          <a:p>
            <a:pPr algn="just"/>
            <a:endParaRPr lang="uk-UA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Джерело фінансування 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ДФРР та місцевий бюджет.</a:t>
            </a:r>
          </a:p>
          <a:p>
            <a:pPr algn="just"/>
            <a:endParaRPr lang="uk-UA" sz="31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фінансування 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ДФРР</a:t>
            </a:r>
            <a:endParaRPr lang="uk-UA" sz="31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5 746,4</a:t>
            </a:r>
            <a:r>
              <a:rPr lang="en-US" sz="31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endParaRPr lang="ru-RU" sz="31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</a:t>
            </a:r>
            <a:r>
              <a:rPr lang="ru-RU" sz="31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фінансування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міського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бюджету</a:t>
            </a:r>
          </a:p>
          <a:p>
            <a:pPr algn="just"/>
            <a:r>
              <a:rPr lang="ru-RU" sz="31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638,489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тис. </a:t>
            </a:r>
            <a:r>
              <a:rPr lang="ru-RU" sz="31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грн</a:t>
            </a:r>
            <a:r>
              <a:rPr lang="ru-RU" sz="31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7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Реконструкція будівлі їдальні під центр надання </a:t>
            </a:r>
            <a:endParaRPr lang="en-US" sz="2400" b="1" dirty="0" smtClean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адміністративних послуг</a:t>
            </a:r>
            <a:endParaRPr lang="ru-RU" sz="2400" b="1" dirty="0">
              <a:effectLst>
                <a:outerShdw blurRad="50800" dist="38100" algn="tr" rotWithShape="0">
                  <a:prstClr val="black">
                    <a:alpha val="40000"/>
                  </a:prst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D 6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857628"/>
            <a:ext cx="4190997" cy="27146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 descr="TSNAP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643050"/>
            <a:ext cx="4667283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4429132"/>
            <a:ext cx="8715436" cy="1643074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Вартість проекту </a:t>
            </a:r>
            <a:r>
              <a:rPr lang="uk-UA" sz="8800" b="1" dirty="0" smtClean="0">
                <a:solidFill>
                  <a:schemeClr val="bg1">
                    <a:lumMod val="95000"/>
                  </a:schemeClr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8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млн.грн</a:t>
            </a:r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Профінансовано з обласного бюджету  </a:t>
            </a:r>
            <a:r>
              <a:rPr lang="uk-UA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800</a:t>
            </a:r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тис.грн.</a:t>
            </a:r>
          </a:p>
          <a:p>
            <a:pPr algn="just"/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Профінансовано з міського бюджету </a:t>
            </a:r>
            <a:r>
              <a:rPr lang="uk-UA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uk-UA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00</a:t>
            </a:r>
            <a:r>
              <a:rPr lang="uk-UA" sz="88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тис.грн.</a:t>
            </a:r>
          </a:p>
          <a:p>
            <a:pPr algn="just"/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Економія бюджетних коштів – </a:t>
            </a:r>
            <a:r>
              <a:rPr lang="uk-UA" sz="8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400</a:t>
            </a:r>
            <a:r>
              <a:rPr lang="uk-UA" sz="88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тис. </a:t>
            </a:r>
            <a:endParaRPr lang="ru-RU" sz="88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Будівництво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блочних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модульних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очисних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споруд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закритого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типу в м.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Дружківка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Рисунок 10" descr="IMG_0419.JP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282" y="1785926"/>
            <a:ext cx="3571900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 descr="модульные очистные сооружения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20631" y="1357298"/>
            <a:ext cx="5023369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1000108"/>
            <a:ext cx="9144000" cy="9286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uk-UA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Перший</a:t>
            </a:r>
            <a:r>
              <a:rPr kumimoji="0" lang="uk-UA" sz="24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8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етап – розробка проектно-кошторисною документації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85000"/>
                </a:schemeClr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142984"/>
            <a:ext cx="3929090" cy="5429288"/>
          </a:xfrm>
        </p:spPr>
        <p:txBody>
          <a:bodyPr>
            <a:normAutofit/>
          </a:bodyPr>
          <a:lstStyle/>
          <a:p>
            <a:pPr algn="just"/>
            <a:endParaRPr lang="uk-UA" sz="22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</a:rPr>
              <a:t>Джерело фінансування </a:t>
            </a:r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</a:rPr>
              <a:t>обласний та місцевий бюджет</a:t>
            </a:r>
          </a:p>
          <a:p>
            <a:pPr algn="just"/>
            <a:endParaRPr lang="uk-UA" sz="22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</a:rPr>
              <a:t>Профінансована сума з обласного бюджету</a:t>
            </a:r>
          </a:p>
          <a:p>
            <a:pPr algn="just"/>
            <a:r>
              <a:rPr lang="uk-UA" sz="2200" b="1" dirty="0" smtClean="0">
                <a:solidFill>
                  <a:schemeClr val="bg1"/>
                </a:solidFill>
              </a:rPr>
              <a:t>300,00 </a:t>
            </a:r>
            <a:r>
              <a:rPr lang="ru-RU" sz="2200" dirty="0" err="1" smtClean="0">
                <a:solidFill>
                  <a:schemeClr val="bg1">
                    <a:lumMod val="85000"/>
                  </a:schemeClr>
                </a:solidFill>
              </a:rPr>
              <a:t>тис.грн</a:t>
            </a:r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just"/>
            <a:endParaRPr lang="uk-UA" sz="22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</a:rPr>
              <a:t>Профінансована сума з міського бюджету  </a:t>
            </a:r>
          </a:p>
          <a:p>
            <a:pPr algn="just"/>
            <a:r>
              <a:rPr lang="uk-UA" sz="2200" b="1" dirty="0" smtClean="0">
                <a:solidFill>
                  <a:schemeClr val="bg1"/>
                </a:solidFill>
              </a:rPr>
              <a:t>100  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</a:rPr>
              <a:t>тис. грн.</a:t>
            </a:r>
          </a:p>
          <a:p>
            <a:pPr algn="just"/>
            <a:endParaRPr lang="uk-UA" sz="20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uk-UA" sz="20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Заходи </a:t>
            </a:r>
            <a:r>
              <a:rPr lang="ru-RU" sz="28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з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  <a:r>
              <a:rPr lang="ru-RU" sz="28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озеленення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м. </a:t>
            </a:r>
            <a:r>
              <a:rPr lang="ru-RU" sz="28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Дружківка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</a:p>
          <a:p>
            <a:pPr algn="ctr"/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(Ремонт парку "</a:t>
            </a:r>
            <a:r>
              <a:rPr lang="ru-RU" sz="28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Святогір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")</a:t>
            </a:r>
            <a:endParaRPr lang="ru-RU" sz="2800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7" name="Рисунок 16" descr="16178_370x246_219869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20006" y="1285859"/>
            <a:ext cx="4681115" cy="4857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43438" y="1142984"/>
            <a:ext cx="4286280" cy="2571768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endParaRPr lang="uk-UA" sz="28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Джерело фінансування </a:t>
            </a:r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місцевий бюджет та за рахунок залишків коштів місцевих бюджетів .</a:t>
            </a: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Профінансовано з міського бюджету розробку ПКД.</a:t>
            </a:r>
          </a:p>
          <a:p>
            <a:pPr algn="just"/>
            <a:endParaRPr lang="uk-UA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8572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Створення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сучасної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школи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базі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ОШ№17 (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двома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етапами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Рисунок 7" descr="ЗШ № 17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857628"/>
            <a:ext cx="4429124" cy="28051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1214422"/>
            <a:ext cx="4071966" cy="3053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Прямоугольник 15"/>
          <p:cNvSpPr/>
          <p:nvPr/>
        </p:nvSpPr>
        <p:spPr>
          <a:xfrm>
            <a:off x="214282" y="4613514"/>
            <a:ext cx="4071966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фінансування з обласного бюджету – </a:t>
            </a:r>
            <a:r>
              <a:rPr lang="ru-RU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22 366,76 </a:t>
            </a:r>
            <a:r>
              <a:rPr lang="ru-RU" sz="2200" dirty="0" err="1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</a:t>
            </a:r>
            <a:r>
              <a:rPr lang="ru-RU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Планована сума фінансування з міського бюджету –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1 103,83 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 грн.</a:t>
            </a:r>
          </a:p>
          <a:p>
            <a:pPr algn="just"/>
            <a:endParaRPr lang="uk-UA" sz="14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4286256"/>
            <a:ext cx="8715436" cy="2357430"/>
          </a:xfrm>
        </p:spPr>
        <p:txBody>
          <a:bodyPr>
            <a:normAutofit/>
          </a:bodyPr>
          <a:lstStyle/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Джерело фінансування – місцевий бюджет та за рахунок залишків коштів місцевих бюджетів</a:t>
            </a: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Профінансовано з міського бюджету розробку ПКД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65,08</a:t>
            </a:r>
            <a:r>
              <a:rPr lang="uk-UA" sz="2200" b="1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тис.грн.</a:t>
            </a: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фінансування з міського бюджету – 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228,512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тис. грн.</a:t>
            </a:r>
          </a:p>
          <a:p>
            <a:pPr algn="just"/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Сума фінансування з обласного бюджету – </a:t>
            </a:r>
            <a:r>
              <a:rPr lang="uk-UA" sz="2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2 642,31</a:t>
            </a:r>
            <a:r>
              <a:rPr lang="uk-UA" sz="2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тис. грн.</a:t>
            </a:r>
            <a:endParaRPr lang="en-US" sz="2200" dirty="0" smtClean="0">
              <a:solidFill>
                <a:schemeClr val="bg1">
                  <a:lumMod val="8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n-US" sz="27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endParaRPr lang="uk-UA" sz="27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Відновлення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дошкільного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закладу "</a:t>
            </a:r>
            <a:r>
              <a:rPr lang="ru-RU" sz="28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Берізка</a:t>
            </a:r>
            <a:r>
              <a:rPr lang="ru-RU" sz="28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"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Рисунок 4" descr="IMG_6654"/>
          <p:cNvPicPr>
            <a:picLocks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85720" y="1233481"/>
            <a:ext cx="3714744" cy="24098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Рисунок 1" descr="IMG_6655"/>
          <p:cNvPicPr>
            <a:picLocks noChangeArrowheads="1"/>
          </p:cNvPicPr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643438" y="1214422"/>
            <a:ext cx="428628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/>
        </p:nvSpPr>
        <p:spPr>
          <a:xfrm>
            <a:off x="0" y="0"/>
            <a:ext cx="9144000" cy="92867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4286280" cy="5214974"/>
          </a:xfrm>
          <a:ln>
            <a:noFill/>
          </a:ln>
        </p:spPr>
        <p:txBody>
          <a:bodyPr>
            <a:normAutofit/>
          </a:bodyPr>
          <a:lstStyle/>
          <a:p>
            <a:pPr algn="just"/>
            <a:endParaRPr lang="uk-UA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</a:rPr>
              <a:t>Джерело фінансування 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– </a:t>
            </a:r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</a:rPr>
              <a:t>місцевий бюджет та за рахунок залишків коштів місцевих бюджетів </a:t>
            </a:r>
          </a:p>
          <a:p>
            <a:pPr algn="just"/>
            <a:endParaRPr lang="uk-UA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</a:rPr>
              <a:t>Профінансовано з міського бюджету розробку ПКД </a:t>
            </a:r>
            <a:r>
              <a:rPr lang="uk-UA" sz="2400" b="1" dirty="0" smtClean="0">
                <a:solidFill>
                  <a:schemeClr val="bg1"/>
                </a:solidFill>
              </a:rPr>
              <a:t>68,8704 </a:t>
            </a:r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</a:rPr>
              <a:t>тис.грн.</a:t>
            </a:r>
          </a:p>
          <a:p>
            <a:pPr algn="just"/>
            <a:endParaRPr lang="uk-UA" sz="2400" dirty="0" smtClean="0">
              <a:solidFill>
                <a:schemeClr val="bg1">
                  <a:lumMod val="85000"/>
                </a:schemeClr>
              </a:solidFill>
            </a:endParaRPr>
          </a:p>
          <a:p>
            <a:pPr algn="just"/>
            <a:r>
              <a:rPr lang="uk-UA" sz="2400" dirty="0" smtClean="0">
                <a:solidFill>
                  <a:schemeClr val="bg1">
                    <a:lumMod val="85000"/>
                  </a:schemeClr>
                </a:solidFill>
              </a:rPr>
              <a:t>Сума фінансування з обласного бюджету  </a:t>
            </a:r>
            <a:r>
              <a:rPr lang="ru-RU" sz="2400" b="1" dirty="0" smtClean="0">
                <a:solidFill>
                  <a:schemeClr val="bg1"/>
                </a:solidFill>
              </a:rPr>
              <a:t>4 857,91 </a:t>
            </a:r>
            <a:r>
              <a:rPr lang="ru-RU" sz="2400" dirty="0" err="1" smtClean="0">
                <a:solidFill>
                  <a:schemeClr val="bg1">
                    <a:lumMod val="85000"/>
                  </a:schemeClr>
                </a:solidFill>
              </a:rPr>
              <a:t>тис.грн</a:t>
            </a:r>
            <a:r>
              <a:rPr lang="ru-RU" sz="2400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</a:p>
          <a:p>
            <a:pPr algn="just"/>
            <a:endParaRPr lang="uk-UA" sz="2800" dirty="0" smtClean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7141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Реконструкція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будівлі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Управління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</a:p>
          <a:p>
            <a:pPr algn="ctr"/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соціального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захисту</a:t>
            </a:r>
            <a:r>
              <a:rPr lang="ru-RU" sz="2400" b="1" dirty="0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 </a:t>
            </a:r>
            <a:r>
              <a:rPr lang="ru-RU" sz="2400" b="1" dirty="0" err="1" smtClean="0">
                <a:effectLst>
                  <a:outerShdw blurRad="50800" dist="38100" algn="tr" rotWithShape="0">
                    <a:prstClr val="black">
                      <a:alpha val="40000"/>
                    </a:prstClr>
                  </a:outerShdw>
                </a:effectLst>
                <a:cs typeface="Arial" pitchFamily="34" charset="0"/>
              </a:rPr>
              <a:t>населення</a:t>
            </a:r>
            <a:endParaRPr lang="ru-RU" sz="2400" dirty="0"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928670"/>
            <a:ext cx="5500694" cy="7143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928670"/>
            <a:ext cx="3643306" cy="7143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0" y="6715148"/>
            <a:ext cx="2857488" cy="142876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2857488" y="6715148"/>
            <a:ext cx="6286512" cy="14287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одзаголовок 2"/>
          <p:cNvSpPr txBox="1">
            <a:spLocks/>
          </p:cNvSpPr>
          <p:nvPr/>
        </p:nvSpPr>
        <p:spPr>
          <a:xfrm>
            <a:off x="142844" y="928670"/>
            <a:ext cx="9144000" cy="10001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Подзаголовок 2"/>
          <p:cNvSpPr txBox="1">
            <a:spLocks/>
          </p:cNvSpPr>
          <p:nvPr/>
        </p:nvSpPr>
        <p:spPr>
          <a:xfrm>
            <a:off x="4643438" y="1142984"/>
            <a:ext cx="4357718" cy="32147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Рисунок 11" descr="DSCN9773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29124" y="1357298"/>
            <a:ext cx="4435472" cy="50006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Поток">
  <a:themeElements>
    <a:clrScheme name="Начальная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926</TotalTime>
  <Words>411</Words>
  <Application>Microsoft Office PowerPoint</Application>
  <PresentationFormat>Экран (4:3)</PresentationFormat>
  <Paragraphs>79</Paragraphs>
  <Slides>11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3" baseType="lpstr">
      <vt:lpstr>Поток</vt:lpstr>
      <vt:lpstr>1_Поток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МС</dc:creator>
  <cp:lastModifiedBy>sony</cp:lastModifiedBy>
  <cp:revision>162</cp:revision>
  <dcterms:created xsi:type="dcterms:W3CDTF">2016-07-20T07:21:34Z</dcterms:created>
  <dcterms:modified xsi:type="dcterms:W3CDTF">2017-04-24T18:04:43Z</dcterms:modified>
</cp:coreProperties>
</file>