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71" r:id="rId5"/>
    <p:sldId id="260" r:id="rId6"/>
    <p:sldId id="270" r:id="rId7"/>
    <p:sldId id="266" r:id="rId8"/>
    <p:sldId id="267" r:id="rId9"/>
    <p:sldId id="269" r:id="rId10"/>
    <p:sldId id="268" r:id="rId11"/>
    <p:sldId id="261" r:id="rId12"/>
    <p:sldId id="259" r:id="rId13"/>
    <p:sldId id="264" r:id="rId14"/>
    <p:sldId id="265" r:id="rId15"/>
    <p:sldId id="262" r:id="rId16"/>
    <p:sldId id="272" r:id="rId1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62C5"/>
    <a:srgbClr val="2C54A4"/>
    <a:srgbClr val="B7D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99" autoAdjust="0"/>
    <p:restoredTop sz="94660"/>
  </p:normalViewPr>
  <p:slideViewPr>
    <p:cSldViewPr snapToGrid="0">
      <p:cViewPr varScale="1">
        <p:scale>
          <a:sx n="41" d="100"/>
          <a:sy n="41" d="100"/>
        </p:scale>
        <p:origin x="6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CFB-3B9F-4218-A64E-BD060733CD48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377-793C-42A5-93D0-F2F4755040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50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CFB-3B9F-4218-A64E-BD060733CD48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377-793C-42A5-93D0-F2F4755040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12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CFB-3B9F-4218-A64E-BD060733CD48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377-793C-42A5-93D0-F2F4755040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278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CFB-3B9F-4218-A64E-BD060733CD48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377-793C-42A5-93D0-F2F4755040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22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CFB-3B9F-4218-A64E-BD060733CD48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377-793C-42A5-93D0-F2F4755040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673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CFB-3B9F-4218-A64E-BD060733CD48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377-793C-42A5-93D0-F2F4755040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7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CFB-3B9F-4218-A64E-BD060733CD48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377-793C-42A5-93D0-F2F4755040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458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CFB-3B9F-4218-A64E-BD060733CD48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377-793C-42A5-93D0-F2F4755040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423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CFB-3B9F-4218-A64E-BD060733CD48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377-793C-42A5-93D0-F2F4755040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83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CFB-3B9F-4218-A64E-BD060733CD48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377-793C-42A5-93D0-F2F4755040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37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81CFB-3B9F-4218-A64E-BD060733CD48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4A377-793C-42A5-93D0-F2F4755040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54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81CFB-3B9F-4218-A64E-BD060733CD48}" type="datetimeFigureOut">
              <a:rPr lang="uk-UA" smtClean="0"/>
              <a:t>05.04.2019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4A377-793C-42A5-93D0-F2F4755040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044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rpv.minjust.gov.ua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135142"/>
            <a:ext cx="2262187" cy="137852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5142"/>
            <a:ext cx="4042989" cy="122217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3801487"/>
            <a:ext cx="8200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solidFill>
                  <a:srgbClr val="2C54A4"/>
                </a:solidFill>
                <a:latin typeface="Gilroy Bold" panose="00000800000000000000" pitchFamily="50" charset="-52"/>
              </a:rPr>
              <a:t>– всеукраїнська правопросвітницька кампанія Міністерства юстиції, уряду та партнерів спрямована на те, щоб українські діти стали більш захищеними, а батьки – відповідальними!</a:t>
            </a:r>
            <a:endParaRPr lang="uk-UA" sz="2200" dirty="0">
              <a:solidFill>
                <a:srgbClr val="2C54A4"/>
              </a:solidFill>
              <a:latin typeface="Gilroy Bold" panose="00000800000000000000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939713"/>
            <a:ext cx="863752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000" dirty="0">
                <a:solidFill>
                  <a:srgbClr val="2C54A4"/>
                </a:solidFill>
                <a:latin typeface="Gilroy Bold" panose="00000800000000000000" pitchFamily="50" charset="-52"/>
              </a:rPr>
              <a:t>Відповідальне батьківство </a:t>
            </a:r>
            <a:endParaRPr lang="uk-UA" sz="5000" dirty="0"/>
          </a:p>
        </p:txBody>
      </p:sp>
    </p:spTree>
    <p:extLst>
      <p:ext uri="{BB962C8B-B14F-4D97-AF65-F5344CB8AC3E}">
        <p14:creationId xmlns:p14="http://schemas.microsoft.com/office/powerpoint/2010/main" val="20615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391">
        <p:split orient="vert"/>
      </p:transition>
    </mc:Choice>
    <mc:Fallback xmlns="">
      <p:transition spd="slow" advTm="839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" y="3523205"/>
            <a:ext cx="12191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Напиши </a:t>
            </a:r>
            <a:r>
              <a:rPr lang="uk-UA" dirty="0">
                <a:solidFill>
                  <a:srgbClr val="2C54A4"/>
                </a:solidFill>
                <a:latin typeface="Gilroy" panose="00000500000000000000" pitchFamily="50" charset="-52"/>
              </a:rPr>
              <a:t>рекомендованого листа другому з батьків з проханням надати згоду на виїзд з дитиною за кордон. </a:t>
            </a:r>
          </a:p>
          <a:p>
            <a:pPr lvl="0" algn="just"/>
            <a:endParaRPr lang="uk-UA" b="1" dirty="0" smtClean="0">
              <a:solidFill>
                <a:srgbClr val="2C54A4"/>
              </a:solidFill>
              <a:latin typeface="Gilroy" panose="00000500000000000000" pitchFamily="50" charset="-52"/>
            </a:endParaRPr>
          </a:p>
          <a:p>
            <a:pPr lvl="0" algn="just"/>
            <a:r>
              <a:rPr lang="uk-UA" b="1" dirty="0" smtClean="0">
                <a:solidFill>
                  <a:srgbClr val="2C54A4"/>
                </a:solidFill>
                <a:latin typeface="Gilroy" panose="00000500000000000000" pitchFamily="50" charset="-52"/>
              </a:rPr>
              <a:t>Якщо </a:t>
            </a:r>
            <a:r>
              <a:rPr lang="uk-UA" b="1" dirty="0">
                <a:solidFill>
                  <a:srgbClr val="2C54A4"/>
                </a:solidFill>
                <a:latin typeface="Gilroy" panose="00000500000000000000" pitchFamily="50" charset="-52"/>
              </a:rPr>
              <a:t>згоду не надали протягом 10-ти днів після вручення рекомендованого листа – подай до суду заяву щодо надання дозволу на виїзд з дитиною за кордон без згоди другого з батьків. </a:t>
            </a:r>
          </a:p>
          <a:p>
            <a:pPr lvl="0" algn="just"/>
            <a:endParaRPr lang="uk-UA" dirty="0" smtClean="0">
              <a:solidFill>
                <a:srgbClr val="2C54A4"/>
              </a:solidFill>
              <a:latin typeface="Gilroy" panose="00000500000000000000" pitchFamily="50" charset="-52"/>
            </a:endParaRPr>
          </a:p>
          <a:p>
            <a:pPr lvl="0" algn="just"/>
            <a:r>
              <a:rPr lang="uk-UA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На </a:t>
            </a:r>
            <a:r>
              <a:rPr lang="uk-UA" dirty="0">
                <a:solidFill>
                  <a:srgbClr val="2C54A4"/>
                </a:solidFill>
                <a:latin typeface="Gilroy" panose="00000500000000000000" pitchFamily="50" charset="-52"/>
              </a:rPr>
              <a:t>кордоні пред’яви нотаріально посвідчену згоду другого з батьків на виїзд або копію рішення суду про дозвіл на виїзд дитини.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909" y="137225"/>
            <a:ext cx="5430982" cy="3152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1781" y="1248634"/>
            <a:ext cx="583978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u="sng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Батьки, які сплачують аліменти вчасно </a:t>
            </a:r>
            <a:r>
              <a:rPr lang="uk-UA" sz="2400" b="1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– можуть виїхати з дитиною за кордон на строк передбачений нот</a:t>
            </a:r>
            <a:r>
              <a:rPr lang="ru-RU" sz="2400" b="1" dirty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а</a:t>
            </a:r>
            <a:r>
              <a:rPr lang="uk-UA" sz="2400" b="1" dirty="0" err="1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ріально</a:t>
            </a:r>
            <a:r>
              <a:rPr lang="uk-UA" sz="2400" b="1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 посвідченою згодою або рішенням суду</a:t>
            </a:r>
            <a:endParaRPr lang="uk-UA" sz="2400" dirty="0">
              <a:solidFill>
                <a:srgbClr val="2C54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402">
        <p:split orient="vert"/>
      </p:transition>
    </mc:Choice>
    <mc:Fallback xmlns="">
      <p:transition spd="slow" advTm="2740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916" y="-161131"/>
            <a:ext cx="12192000" cy="12187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40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Податкова знижка на розвиток дитини </a:t>
            </a:r>
            <a:endParaRPr lang="uk-UA" sz="4000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9315" y="1377833"/>
            <a:ext cx="12191999" cy="1077232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uk-UA" sz="3300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  <a:ea typeface="+mj-ea"/>
                <a:cs typeface="+mj-cs"/>
              </a:rPr>
              <a:t>це сума, яка повертається державою зі сплаченого </a:t>
            </a:r>
          </a:p>
          <a:p>
            <a:pPr marL="0" indent="0">
              <a:buNone/>
            </a:pPr>
            <a:r>
              <a:rPr lang="uk-UA" sz="3300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  <a:ea typeface="+mj-ea"/>
                <a:cs typeface="+mj-cs"/>
              </a:rPr>
              <a:t>батьками податку на доходи</a:t>
            </a:r>
            <a:endParaRPr lang="uk-UA" sz="3300" dirty="0">
              <a:solidFill>
                <a:srgbClr val="2C54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902" y="2906634"/>
            <a:ext cx="5773058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u="sng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Отримати знижку можна на оплату</a:t>
            </a:r>
          </a:p>
          <a:p>
            <a:r>
              <a:rPr lang="uk-UA" sz="2500" b="1" u="sng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навчання дитини у:</a:t>
            </a:r>
            <a:endParaRPr lang="uk-UA" sz="2500" dirty="0">
              <a:solidFill>
                <a:srgbClr val="2C54A4"/>
              </a:solidFill>
              <a:latin typeface="Gilroy" panose="00000500000000000000" pitchFamily="50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дитячих садочках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гуртках, секціях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школах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профтехучилищах, коледжах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300" smtClean="0">
                <a:solidFill>
                  <a:srgbClr val="2C54A4"/>
                </a:solidFill>
                <a:latin typeface="Gilroy" panose="00000500000000000000" pitchFamily="50" charset="-52"/>
              </a:rPr>
              <a:t>закладах </a:t>
            </a:r>
            <a:r>
              <a:rPr lang="uk-UA" sz="23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вищої освіти</a:t>
            </a:r>
          </a:p>
          <a:p>
            <a:endParaRPr lang="uk-UA" sz="2000" dirty="0" smtClean="0">
              <a:solidFill>
                <a:srgbClr val="2C54A4"/>
              </a:solidFill>
              <a:latin typeface="Gilroy" panose="00000500000000000000" pitchFamily="50" charset="-5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000" dirty="0">
              <a:solidFill>
                <a:srgbClr val="2C54A4"/>
              </a:solidFill>
              <a:latin typeface="Gilroy" panose="00000500000000000000" pitchFamily="50" charset="-52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561" y="2124516"/>
            <a:ext cx="4549409" cy="3305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4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515">
        <p:split orient="vert"/>
      </p:transition>
    </mc:Choice>
    <mc:Fallback xmlns="">
      <p:transition spd="slow" advTm="1451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52"/>
          <a:stretch/>
        </p:blipFill>
        <p:spPr>
          <a:xfrm>
            <a:off x="156718" y="0"/>
            <a:ext cx="11878563" cy="2987527"/>
          </a:xfrm>
        </p:spPr>
      </p:pic>
      <p:sp>
        <p:nvSpPr>
          <p:cNvPr id="9" name="Прямоугольник 8"/>
          <p:cNvSpPr/>
          <p:nvPr/>
        </p:nvSpPr>
        <p:spPr>
          <a:xfrm>
            <a:off x="-1" y="3913357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solidFill>
                  <a:srgbClr val="2C54A4"/>
                </a:solidFill>
                <a:latin typeface="Gilroy Bold" panose="00000800000000000000" pitchFamily="50" charset="-52"/>
              </a:rPr>
              <a:t>Орієнтований розмір податкової знижки – 18% від фактично сплаченої за навчання суми</a:t>
            </a:r>
            <a:endParaRPr lang="uk-UA" sz="4000" dirty="0">
              <a:latin typeface="Gilroy Bold" panose="00000800000000000000" pitchFamily="50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9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283">
        <p:split orient="vert"/>
      </p:transition>
    </mc:Choice>
    <mc:Fallback xmlns="">
      <p:transition spd="slow" advTm="21283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833" y="1958649"/>
            <a:ext cx="5791199" cy="1341676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4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  <a:ea typeface="+mj-ea"/>
                <a:cs typeface="+mj-cs"/>
              </a:rPr>
              <a:t>Як отримати податкову знижку?</a:t>
            </a:r>
            <a:endParaRPr lang="uk-UA" sz="4500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 Bold" panose="00000800000000000000" pitchFamily="50" charset="-52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7" y="225548"/>
            <a:ext cx="5181600" cy="5802937"/>
          </a:xfrm>
          <a:prstGeom prst="rect">
            <a:avLst/>
          </a:prstGeom>
          <a:ln w="127000" cap="rnd">
            <a:solidFill>
              <a:schemeClr val="bg2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5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902">
        <p:split orient="vert"/>
      </p:transition>
    </mc:Choice>
    <mc:Fallback xmlns="">
      <p:transition spd="slow" advTm="2090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31466" t="29093" b="7539"/>
          <a:stretch/>
        </p:blipFill>
        <p:spPr>
          <a:xfrm>
            <a:off x="7117514" y="1480585"/>
            <a:ext cx="4978399" cy="3450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146494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uk-UA" sz="3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/>
            </a:r>
            <a:br>
              <a:rPr lang="uk-UA" sz="3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</a:br>
            <a:r>
              <a:rPr lang="uk-UA" sz="32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ініціатива Міністерства соціальної політики України: відшкодування витрат на няню для дитини до 3 років</a:t>
            </a:r>
            <a:endParaRPr lang="uk-UA" sz="3200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073189" y="5709811"/>
            <a:ext cx="40227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Незалежно від того виходить мама на роботу чи залишається у декретній відпустці держава виплачує такій сім</a:t>
            </a:r>
            <a:r>
              <a:rPr lang="en-US" sz="1500" dirty="0" smtClean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’</a:t>
            </a:r>
            <a:r>
              <a:rPr lang="uk-UA" sz="1500" dirty="0" smtClean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ї щомісячну компенсацію на няню</a:t>
            </a:r>
            <a:endParaRPr lang="uk-UA" sz="1500" dirty="0">
              <a:solidFill>
                <a:schemeClr val="accent1">
                  <a:lumMod val="50000"/>
                </a:schemeClr>
              </a:solidFill>
              <a:latin typeface="Gilroy" panose="000005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91385" y="-15646"/>
            <a:ext cx="56092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#</a:t>
            </a:r>
            <a:r>
              <a:rPr lang="uk-UA" sz="4000" dirty="0" err="1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МуніципальнаНяня</a:t>
            </a:r>
            <a:r>
              <a:rPr lang="uk-UA" sz="4000" dirty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– </a:t>
            </a:r>
            <a:endParaRPr lang="uk-UA" sz="4000" dirty="0">
              <a:solidFill>
                <a:srgbClr val="0D62C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086" y="2500161"/>
            <a:ext cx="822960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500" dirty="0">
              <a:solidFill>
                <a:srgbClr val="2C54A4"/>
              </a:solidFill>
              <a:latin typeface="Gilroy" panose="00000500000000000000" pitchFamily="50" charset="-5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500" b="1" u="sng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будь-хто, хто зареєструвався як фізична </a:t>
            </a:r>
          </a:p>
          <a:p>
            <a:r>
              <a:rPr lang="uk-UA" sz="2500" b="1" u="sng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особа-підприємець</a:t>
            </a:r>
            <a:r>
              <a:rPr lang="uk-UA" sz="2500" b="1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 </a:t>
            </a:r>
            <a:r>
              <a:rPr lang="uk-UA" dirty="0" smtClean="0">
                <a:solidFill>
                  <a:srgbClr val="2C54A4"/>
                </a:solidFill>
                <a:latin typeface="Gilroy" panose="00000500000000000000" pitchFamily="50" charset="-52"/>
              </a:rPr>
              <a:t>(КВЕД 97.00, КВЕД 88.91)</a:t>
            </a:r>
          </a:p>
          <a:p>
            <a:endParaRPr lang="uk-UA" dirty="0" smtClean="0">
              <a:solidFill>
                <a:srgbClr val="2C54A4"/>
              </a:solidFill>
              <a:latin typeface="Gilroy" panose="00000500000000000000" pitchFamily="50" charset="-5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500" b="1" u="sng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юридична особа, яка надає послуги </a:t>
            </a:r>
            <a:r>
              <a:rPr lang="uk-UA" sz="2500" b="1" u="sng" dirty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догляду </a:t>
            </a:r>
            <a:endParaRPr lang="uk-UA" sz="2500" b="1" u="sng" dirty="0" smtClean="0">
              <a:solidFill>
                <a:srgbClr val="2C54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  <a:p>
            <a:r>
              <a:rPr lang="uk-UA" sz="2500" b="1" u="sng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за </a:t>
            </a:r>
            <a:r>
              <a:rPr lang="uk-UA" sz="2500" b="1" u="sng" dirty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дітьми </a:t>
            </a:r>
            <a:r>
              <a:rPr lang="uk-UA" dirty="0" smtClean="0">
                <a:solidFill>
                  <a:srgbClr val="2C54A4"/>
                </a:solidFill>
                <a:latin typeface="Gilroy" panose="00000500000000000000" pitchFamily="50" charset="-52"/>
              </a:rPr>
              <a:t>(КВЕД 78.20, КВЕД 85.10)</a:t>
            </a:r>
          </a:p>
          <a:p>
            <a:endParaRPr lang="uk-UA" dirty="0">
              <a:solidFill>
                <a:srgbClr val="2C54A4"/>
              </a:solidFill>
              <a:latin typeface="Gilroy" panose="00000500000000000000" pitchFamily="50" charset="-5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>
              <a:solidFill>
                <a:srgbClr val="2C54A4"/>
              </a:solidFill>
              <a:latin typeface="Gilroy" panose="00000500000000000000" pitchFamily="50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086" y="2225139"/>
            <a:ext cx="7378772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000" b="1" dirty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Хто може бути муніципальною нянею?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3833" y="5037301"/>
            <a:ext cx="6983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Розмір відшкодування становить з 1 січня 2019 року -</a:t>
            </a:r>
            <a:endParaRPr lang="uk-UA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8692" y="4962006"/>
            <a:ext cx="44614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1626 гривень щомісяця</a:t>
            </a:r>
            <a:endParaRPr lang="uk-UA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0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888">
        <p:split orient="vert"/>
      </p:transition>
    </mc:Choice>
    <mc:Fallback xmlns="">
      <p:transition spd="slow" advTm="3088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513" y="382779"/>
            <a:ext cx="3889828" cy="48511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75" y="1366509"/>
            <a:ext cx="4673600" cy="4293961"/>
          </a:xfrm>
        </p:spPr>
        <p:txBody>
          <a:bodyPr/>
          <a:lstStyle/>
          <a:p>
            <a:r>
              <a:rPr lang="uk-UA" sz="4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Як отримати </a:t>
            </a:r>
            <a:br>
              <a:rPr lang="uk-UA" sz="4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</a:br>
            <a:r>
              <a:rPr lang="uk-UA" sz="4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відшкодування?</a:t>
            </a:r>
            <a:r>
              <a:rPr lang="uk-UA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/>
            </a:r>
            <a:br>
              <a:rPr lang="uk-UA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</a:b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59151" y="103349"/>
            <a:ext cx="35850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16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Укладіть договір з муніципальною нянею.</a:t>
            </a:r>
          </a:p>
          <a:p>
            <a:pPr marL="342900" indent="-342900" algn="just">
              <a:buAutoNum type="arabicPeriod"/>
            </a:pPr>
            <a:endParaRPr lang="uk-UA" sz="1600" dirty="0" smtClean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Зверніться у відділ соціального захисту відповідної ради за місцем проживання та надайте документи:</a:t>
            </a:r>
          </a:p>
          <a:p>
            <a:pPr algn="just"/>
            <a:endParaRPr lang="uk-UA" sz="1600" dirty="0" smtClean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копію офіційно укладеного з нянею договору;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документи, що підтверджують оплату послуг няні (квитанції, чеки, виписки з банківського рахунку);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паспорт, ідентифікаційний код</a:t>
            </a:r>
            <a:r>
              <a:rPr lang="en-US" sz="16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 </a:t>
            </a:r>
            <a:r>
              <a:rPr lang="ru-RU" sz="16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одного з </a:t>
            </a:r>
            <a:r>
              <a:rPr lang="uk-UA" sz="16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батьків, свідоцтво про народження дитини;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16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заяву на отримання компенсації.</a:t>
            </a:r>
            <a:endParaRPr lang="uk-UA" sz="1600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9151" y="4839535"/>
            <a:ext cx="3732849" cy="11695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1400" b="1" dirty="0" smtClean="0">
                <a:solidFill>
                  <a:srgbClr val="0D62C5"/>
                </a:solidFill>
                <a:latin typeface="Gilroy" panose="00000500000000000000" pitchFamily="50" charset="-52"/>
              </a:rPr>
              <a:t>Подати документи необхідно протягом місяця з моменту укладання угоди з нянею та щомісяця до 5 числа надавати документи про оплату праці няні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207">
        <p:split orient="vert"/>
      </p:transition>
    </mc:Choice>
    <mc:Fallback xmlns="">
      <p:transition spd="slow" advTm="3120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582" y="135142"/>
            <a:ext cx="2241405" cy="136585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5142"/>
            <a:ext cx="4042989" cy="12221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312" y="6365557"/>
            <a:ext cx="450636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#</a:t>
            </a:r>
            <a:r>
              <a:rPr lang="uk-UA" sz="26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ВідповідальнеБатьківство</a:t>
            </a:r>
            <a:endParaRPr lang="uk-UA" sz="2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37" y="2531851"/>
            <a:ext cx="5012557" cy="37153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5439" y="2057258"/>
            <a:ext cx="1186735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500" b="1" dirty="0" smtClean="0">
                <a:solidFill>
                  <a:srgbClr val="0D62C5"/>
                </a:solidFill>
                <a:latin typeface="Gilroy Heavy" panose="00000A00000000000000" pitchFamily="50" charset="-52"/>
              </a:rPr>
              <a:t>ВІДПОВІЛЬДАЛЬНИМ БАТЬКАМ - УРЯДОВА ПІДТРИМКА</a:t>
            </a:r>
            <a:endParaRPr lang="uk-UA" sz="3500" b="1" dirty="0">
              <a:latin typeface="Gilroy Heavy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1902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774">
        <p:split orient="vert"/>
      </p:transition>
    </mc:Choice>
    <mc:Fallback xmlns="">
      <p:transition spd="slow" advTm="577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6806" y="2691149"/>
            <a:ext cx="4519079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підвищення обізнаності населення</a:t>
            </a:r>
          </a:p>
          <a:p>
            <a:pPr algn="just"/>
            <a:r>
              <a:rPr lang="uk-UA" sz="20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про механізми реалізації та захисту </a:t>
            </a:r>
          </a:p>
          <a:p>
            <a:pPr algn="just"/>
            <a:r>
              <a:rPr lang="uk-UA" sz="20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прав дитини на належне утримання </a:t>
            </a:r>
          </a:p>
          <a:p>
            <a:pPr algn="just"/>
            <a:r>
              <a:rPr lang="uk-UA" sz="20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та безпечне освітнє середовище</a:t>
            </a:r>
            <a:endParaRPr lang="uk-UA" sz="2000" dirty="0">
              <a:solidFill>
                <a:srgbClr val="2C54A4"/>
              </a:solidFill>
              <a:latin typeface="Gilroy" panose="00000500000000000000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77950" y="1341371"/>
            <a:ext cx="68111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Мета кампанії</a:t>
            </a:r>
          </a:p>
          <a:p>
            <a:pPr algn="ctr"/>
            <a:r>
              <a:rPr lang="uk-UA" sz="2500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«Відповідальне батьківство» : 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ÐÐ°ÑÑÐ¸Ð½ÐºÐ¸ Ð¿Ð¾ Ð·Ð°Ð¿ÑÐ¾ÑÑ Ð´Ðµ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" y="186245"/>
            <a:ext cx="7316166" cy="4703250"/>
          </a:xfrm>
          <a:prstGeom prst="ellipse">
            <a:avLst/>
          </a:prstGeom>
          <a:ln w="190500" cap="rnd">
            <a:solidFill>
              <a:srgbClr val="2C54A4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77">
        <p:split orient="vert"/>
      </p:transition>
    </mc:Choice>
    <mc:Fallback xmlns="">
      <p:transition spd="slow" advTm="627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76" y="2927192"/>
            <a:ext cx="1557564" cy="1557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0" t="3586" r="7807" b="13092"/>
          <a:stretch/>
        </p:blipFill>
        <p:spPr>
          <a:xfrm>
            <a:off x="9167253" y="2496305"/>
            <a:ext cx="1684990" cy="1776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9" y="4245654"/>
            <a:ext cx="1152209" cy="11522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05" y="1834547"/>
            <a:ext cx="1538543" cy="14287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1739" y="107430"/>
            <a:ext cx="9229917" cy="15997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4000" dirty="0">
                <a:solidFill>
                  <a:srgbClr val="2C54A4"/>
                </a:solidFill>
                <a:latin typeface="Gilroy Bold" panose="00000800000000000000" pitchFamily="50" charset="-52"/>
              </a:rPr>
              <a:t>К</a:t>
            </a:r>
            <a:r>
              <a:rPr lang="uk-UA" sz="4000" dirty="0" smtClean="0">
                <a:solidFill>
                  <a:srgbClr val="2C54A4"/>
                </a:solidFill>
                <a:latin typeface="Gilroy Bold" panose="00000800000000000000" pitchFamily="50" charset="-52"/>
              </a:rPr>
              <a:t>ампанія </a:t>
            </a:r>
            <a:r>
              <a:rPr lang="uk-UA" sz="4000" dirty="0">
                <a:solidFill>
                  <a:srgbClr val="2C54A4"/>
                </a:solidFill>
                <a:latin typeface="Gilroy Bold" panose="00000800000000000000" pitchFamily="50" charset="-52"/>
              </a:rPr>
              <a:t>«Відповідальне батьківство</a:t>
            </a:r>
            <a:r>
              <a:rPr lang="uk-UA" sz="4000" dirty="0" smtClean="0">
                <a:solidFill>
                  <a:srgbClr val="2C54A4"/>
                </a:solidFill>
                <a:latin typeface="Gilroy Bold" panose="00000800000000000000" pitchFamily="50" charset="-52"/>
              </a:rPr>
              <a:t>» </a:t>
            </a:r>
          </a:p>
          <a:p>
            <a:pPr marL="0" indent="0" algn="ctr">
              <a:buNone/>
            </a:pPr>
            <a:r>
              <a:rPr lang="uk-UA" sz="4000" dirty="0" smtClean="0">
                <a:solidFill>
                  <a:srgbClr val="2C54A4"/>
                </a:solidFill>
                <a:latin typeface="Gilroy Bold" panose="00000800000000000000" pitchFamily="50" charset="-52"/>
              </a:rPr>
              <a:t>включає такі ініціативи:</a:t>
            </a:r>
            <a:endParaRPr lang="uk-UA" sz="4000" dirty="0">
              <a:solidFill>
                <a:srgbClr val="2C54A4"/>
              </a:solidFill>
              <a:latin typeface="Gilroy Bold" panose="00000800000000000000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0871" y="1409244"/>
            <a:ext cx="3536546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#</a:t>
            </a:r>
            <a:r>
              <a:rPr lang="uk-UA" sz="2500" b="1" dirty="0" err="1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ЧужихДітей</a:t>
            </a:r>
            <a:r>
              <a:rPr lang="ru-RU" sz="2500" b="1" dirty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Н</a:t>
            </a:r>
            <a:r>
              <a:rPr lang="uk-UA" sz="2500" b="1" dirty="0" err="1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еБуває</a:t>
            </a:r>
            <a:endParaRPr lang="uk-UA" sz="2500" b="1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9900" y="2080363"/>
            <a:ext cx="3389069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500" b="1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Податкова знижка</a:t>
            </a:r>
          </a:p>
          <a:p>
            <a:r>
              <a:rPr lang="uk-UA" sz="2500" b="1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 на розвиток дитини</a:t>
            </a:r>
            <a:endParaRPr lang="uk-UA" sz="2500" b="1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61388" y="2080363"/>
            <a:ext cx="3363421" cy="4770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500" b="1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#</a:t>
            </a:r>
            <a:r>
              <a:rPr lang="uk-UA" sz="2500" b="1" dirty="0" err="1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МуніципальнаНяня</a:t>
            </a:r>
            <a:endParaRPr lang="uk-UA" sz="2500" b="1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22662" y="3233205"/>
            <a:ext cx="3196709" cy="86177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500" b="1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Поїхати з дитиною </a:t>
            </a:r>
          </a:p>
          <a:p>
            <a:r>
              <a:rPr lang="uk-UA" sz="2500" b="1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за кордон-легко</a:t>
            </a:r>
            <a:endParaRPr lang="uk-UA" sz="2500" b="1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347">
        <p:split orient="vert"/>
      </p:transition>
    </mc:Choice>
    <mc:Fallback xmlns="">
      <p:transition spd="slow" advTm="934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0316" y="-1"/>
            <a:ext cx="12312315" cy="139931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500" dirty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#</a:t>
            </a:r>
            <a:r>
              <a:rPr lang="uk-UA" sz="3500" dirty="0" err="1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ЧужихДітей</a:t>
            </a:r>
            <a:r>
              <a:rPr lang="ru-RU" sz="3500" dirty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Н</a:t>
            </a:r>
            <a:r>
              <a:rPr lang="uk-UA" sz="3500" dirty="0" err="1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еБуває</a:t>
            </a:r>
            <a:r>
              <a:rPr lang="uk-UA" sz="3500" dirty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 </a:t>
            </a:r>
            <a:r>
              <a:rPr lang="uk-UA" sz="3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– </a:t>
            </a:r>
            <a:br>
              <a:rPr lang="uk-UA" sz="3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</a:br>
            <a:r>
              <a:rPr lang="uk-UA" sz="3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ініціатива Міністерства юстиції України: </a:t>
            </a:r>
            <a:br>
              <a:rPr lang="uk-UA" sz="3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</a:br>
            <a:r>
              <a:rPr lang="uk-UA" sz="3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права дитини на аліменти</a:t>
            </a:r>
            <a:endParaRPr lang="uk-UA" sz="3500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975" y="1535353"/>
            <a:ext cx="2353596" cy="444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Аліменти на дитину не можуть бути меншими за 50% прожиткового мінімуму</a:t>
            </a:r>
            <a:r>
              <a:rPr lang="uk-UA" sz="1400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.</a:t>
            </a:r>
          </a:p>
          <a:p>
            <a:endParaRPr lang="uk-UA" sz="1400" dirty="0">
              <a:solidFill>
                <a:srgbClr val="2C54A4"/>
              </a:solidFill>
              <a:latin typeface="Gilroy" panose="00000500000000000000" pitchFamily="50" charset="-52"/>
              <a:ea typeface="+mj-ea"/>
              <a:cs typeface="+mj-cs"/>
            </a:endParaRPr>
          </a:p>
          <a:p>
            <a:r>
              <a:rPr lang="uk-UA" sz="1400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Мінімальний </a:t>
            </a:r>
          </a:p>
          <a:p>
            <a:r>
              <a:rPr lang="uk-UA" sz="1400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рекомендований</a:t>
            </a:r>
          </a:p>
          <a:p>
            <a:r>
              <a:rPr lang="uk-UA" sz="1400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розмір аліментів:</a:t>
            </a:r>
          </a:p>
          <a:p>
            <a:r>
              <a:rPr lang="uk-UA" sz="1400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до 6 років – 1626 грн</a:t>
            </a:r>
          </a:p>
          <a:p>
            <a:r>
              <a:rPr lang="uk-UA" sz="1400" dirty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в</a:t>
            </a:r>
            <a:r>
              <a:rPr lang="uk-UA" sz="1400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ід 6 років – 2027 грн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Аліменти на двох і більше дітей визначає суд як єдину частку від заробітку, яка буде стягуватися до досягнення повноліття найстаршою дитиною.</a:t>
            </a:r>
          </a:p>
          <a:p>
            <a:endParaRPr lang="uk-UA" sz="1400" dirty="0">
              <a:solidFill>
                <a:srgbClr val="2C54A4"/>
              </a:solidFill>
              <a:latin typeface="Gilroy" panose="00000500000000000000" pitchFamily="50" charset="-52"/>
              <a:ea typeface="+mj-ea"/>
              <a:cs typeface="+mj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914" y="2708921"/>
            <a:ext cx="4936090" cy="27300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65"/>
          <a:stretch/>
        </p:blipFill>
        <p:spPr>
          <a:xfrm>
            <a:off x="7665482" y="1897437"/>
            <a:ext cx="952045" cy="354152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665482" y="1531509"/>
            <a:ext cx="46908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Суттєві обмеження до неплатників аліментів:</a:t>
            </a:r>
            <a:endParaRPr lang="uk-UA" sz="1600" dirty="0">
              <a:solidFill>
                <a:srgbClr val="2C54A4"/>
              </a:solidFill>
              <a:latin typeface="Gilroy" panose="00000500000000000000" pitchFamily="50" charset="-5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45" y="1750428"/>
            <a:ext cx="2526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Аліменти від батьків -нерезидентів не оподатковуються</a:t>
            </a:r>
            <a:endParaRPr lang="uk-UA" sz="1600" dirty="0">
              <a:latin typeface="Gilroy" panose="00000500000000000000" pitchFamily="50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60" y="1814696"/>
            <a:ext cx="564470" cy="564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17527" y="2012251"/>
            <a:ext cx="3422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Заборона виїжджати за кордон, керувати автомобілем, користуватися зброєю та полювати</a:t>
            </a:r>
            <a:endParaRPr lang="uk-UA" sz="1500" dirty="0">
              <a:solidFill>
                <a:srgbClr val="2C54A4"/>
              </a:solidFill>
              <a:latin typeface="Gilroy" panose="00000500000000000000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17526" y="3280009"/>
            <a:ext cx="34220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Штрафні економічні санкції від 20% до 50% від суми боргу</a:t>
            </a:r>
            <a:endParaRPr lang="uk-UA" sz="1500" dirty="0">
              <a:solidFill>
                <a:srgbClr val="2C54A4"/>
              </a:solidFill>
              <a:latin typeface="Gilroy" panose="00000500000000000000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17525" y="4263541"/>
            <a:ext cx="342207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Суспільно-корисні роботи</a:t>
            </a:r>
            <a:endParaRPr lang="uk-UA" sz="15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17524" y="4884968"/>
            <a:ext cx="342207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Конфіскація та продаж активів майна боржника</a:t>
            </a:r>
            <a:endParaRPr lang="uk-UA" sz="1500" dirty="0"/>
          </a:p>
        </p:txBody>
      </p:sp>
    </p:spTree>
    <p:extLst>
      <p:ext uri="{BB962C8B-B14F-4D97-AF65-F5344CB8AC3E}">
        <p14:creationId xmlns:p14="http://schemas.microsoft.com/office/powerpoint/2010/main" val="39637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624">
        <p:split orient="vert"/>
      </p:transition>
    </mc:Choice>
    <mc:Fallback xmlns="">
      <p:transition spd="slow" advTm="3362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7505" y="104775"/>
            <a:ext cx="6637052" cy="74814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38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  <a:ea typeface="+mn-ea"/>
                <a:cs typeface="+mn-cs"/>
              </a:rPr>
              <a:t>Як оформити аліменти?</a:t>
            </a:r>
            <a:endParaRPr lang="uk-UA" sz="3800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 Bold" panose="00000800000000000000" pitchFamily="50" charset="-52"/>
              <a:ea typeface="+mn-ea"/>
              <a:cs typeface="+mn-cs"/>
            </a:endParaRPr>
          </a:p>
        </p:txBody>
      </p:sp>
      <p:pic>
        <p:nvPicPr>
          <p:cNvPr id="3074" name="Picture 2" descr="https://osoblyva.com/wp-content/uploads/2017/04/alimentyi_750x500-e149157351048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248" y="104775"/>
            <a:ext cx="4762500" cy="3171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367506" y="1157824"/>
            <a:ext cx="6637051" cy="3047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  <a:ea typeface="+mj-ea"/>
                <a:cs typeface="+mj-cs"/>
              </a:rPr>
              <a:t>За взаємною згодою</a:t>
            </a:r>
            <a:r>
              <a:rPr lang="uk-UA" sz="1600" b="1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  <a:ea typeface="+mj-ea"/>
                <a:cs typeface="+mj-cs"/>
              </a:rPr>
              <a:t>:</a:t>
            </a:r>
            <a:endParaRPr lang="uk-UA" sz="1600" dirty="0">
              <a:solidFill>
                <a:srgbClr val="2C54A4"/>
              </a:solidFill>
              <a:latin typeface="Gilroy" panose="00000500000000000000" pitchFamily="50" charset="-52"/>
              <a:ea typeface="+mj-ea"/>
              <a:cs typeface="+mj-cs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u="sng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на </a:t>
            </a:r>
            <a:r>
              <a:rPr lang="uk-UA" sz="1500" u="sng" dirty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підставі заяви одного з </a:t>
            </a:r>
            <a:r>
              <a:rPr lang="uk-UA" sz="1500" u="sng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батьків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(заява </a:t>
            </a:r>
            <a:r>
              <a:rPr lang="uk-UA" sz="1500" dirty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подається особою, яка добровільно бажає сплачувати аліменти за місцем роботи, місцем виплати пенсії, стипендії із зазначенням строків та розміру відрахувань на аліменти із відповідних </a:t>
            </a:r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виплат);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1500" dirty="0">
              <a:solidFill>
                <a:srgbClr val="2C54A4"/>
              </a:solidFill>
              <a:latin typeface="Gilroy" panose="00000500000000000000" pitchFamily="50" charset="-52"/>
              <a:ea typeface="+mj-ea"/>
              <a:cs typeface="+mj-cs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uk-UA" sz="1500" u="sng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на </a:t>
            </a:r>
            <a:r>
              <a:rPr lang="uk-UA" sz="1500" u="sng" dirty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підставі договору про сплату </a:t>
            </a:r>
            <a:r>
              <a:rPr lang="uk-UA" sz="1500" u="sng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аліментів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(договір </a:t>
            </a:r>
            <a:r>
              <a:rPr lang="uk-UA" sz="1500" dirty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укладається в письмовій формі та посвідчується </a:t>
            </a:r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нотаріусом у ньому </a:t>
            </a:r>
            <a:r>
              <a:rPr lang="uk-UA" sz="1500" dirty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зазначається сума виплат, строк їх сплати та інші умови за бажанням </a:t>
            </a:r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сторін)</a:t>
            </a:r>
            <a:endParaRPr lang="uk-UA" sz="1500" dirty="0">
              <a:solidFill>
                <a:srgbClr val="2C54A4"/>
              </a:solidFill>
              <a:latin typeface="Gilroy" panose="00000500000000000000" pitchFamily="50" charset="-52"/>
              <a:ea typeface="+mj-ea"/>
              <a:cs typeface="+mj-cs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7505" y="4032542"/>
            <a:ext cx="11630243" cy="906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  <a:ea typeface="+mj-ea"/>
                <a:cs typeface="+mj-cs"/>
              </a:rPr>
              <a:t>На підставі рішення суду </a:t>
            </a:r>
            <a:r>
              <a:rPr lang="uk-UA" sz="1500" dirty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- </a:t>
            </a:r>
            <a:r>
              <a:rPr lang="uk-UA" sz="1500" u="sng" dirty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якщо батьки не дійшли добровільної згоди щодо виплати </a:t>
            </a:r>
            <a:r>
              <a:rPr lang="uk-UA" sz="1500" u="sng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аліментів </a:t>
            </a:r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- особа</a:t>
            </a:r>
            <a:r>
              <a:rPr lang="uk-UA" sz="1500" dirty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, з якою проживають діти, може подати позовну заяву до суду про стягнення аліментів на утримання дитини.</a:t>
            </a:r>
          </a:p>
          <a:p>
            <a:pPr marL="685800"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2C54A4"/>
                </a:solidFill>
                <a:latin typeface="Gilroy" panose="00000500000000000000" pitchFamily="50" charset="-52"/>
                <a:ea typeface="+mj-ea"/>
                <a:cs typeface="+mj-cs"/>
              </a:rPr>
              <a:t>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6978" y="4934170"/>
            <a:ext cx="11113027" cy="570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 smtClean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Особа</a:t>
            </a:r>
            <a:r>
              <a:rPr lang="uk-UA" sz="1400" dirty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, що подала позов про стягнення аліментів, оплату додаткових витрат на дитину, стягнення пені за прострочення сплати аліментів, звільняється від сплати судового збору в усіх судових інстанціях.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4" y="4938944"/>
            <a:ext cx="359474" cy="3594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1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7095">
        <p:split orient="vert"/>
      </p:transition>
    </mc:Choice>
    <mc:Fallback xmlns="">
      <p:transition spd="slow" advTm="3709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0836" y="4832851"/>
            <a:ext cx="11942617" cy="1176357"/>
          </a:xfrm>
        </p:spPr>
        <p:txBody>
          <a:bodyPr>
            <a:noAutofit/>
          </a:bodyPr>
          <a:lstStyle/>
          <a:p>
            <a:r>
              <a:rPr lang="uk-UA" sz="1500" dirty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</a:rPr>
              <a:t>Самостійно направити виконавчий лист за місцем роботи боржника або отримання ним пенсії, стипендії. </a:t>
            </a:r>
            <a:br>
              <a:rPr lang="uk-UA" sz="1500" dirty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</a:rPr>
            </a:br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</a:rPr>
              <a:t>Або </a:t>
            </a:r>
            <a:r>
              <a:rPr lang="uk-UA" sz="1500" dirty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</a:rPr>
              <a:t>звернутися до державної виконавчої служби або приватного виконавця для виконання рішення в примусовому порядку. </a:t>
            </a:r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</a:rPr>
              <a:t/>
            </a:r>
            <a:b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</a:rPr>
            </a:br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</a:rPr>
              <a:t>Знайти </a:t>
            </a:r>
            <a:r>
              <a:rPr lang="uk-UA" sz="1500" dirty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</a:rPr>
              <a:t>потрібний підрозділ державної виконавчої служби: https://minjust.gov.ua/str_ust_der </a:t>
            </a:r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</a:rPr>
              <a:t/>
            </a:r>
            <a:b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</a:rPr>
            </a:br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</a:rPr>
              <a:t>Обрати </a:t>
            </a:r>
            <a:r>
              <a:rPr lang="uk-UA" sz="1500" dirty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</a:rPr>
              <a:t>приватного виконавця: </a:t>
            </a:r>
            <a:r>
              <a:rPr lang="uk-UA" sz="1500" dirty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  <a:hlinkClick r:id="rId3"/>
              </a:rPr>
              <a:t>https://</a:t>
            </a:r>
            <a:r>
              <a:rPr lang="uk-UA" sz="1500" dirty="0" smtClean="0">
                <a:solidFill>
                  <a:srgbClr val="2C54A4"/>
                </a:solidFill>
                <a:latin typeface="Gilroy" panose="00000500000000000000" pitchFamily="50" charset="-52"/>
                <a:ea typeface="+mn-ea"/>
                <a:cs typeface="+mn-cs"/>
                <a:hlinkClick r:id="rId3"/>
              </a:rPr>
              <a:t>erpv.minjust.gov.ua</a:t>
            </a:r>
            <a:endParaRPr lang="uk-UA" sz="1400" dirty="0">
              <a:solidFill>
                <a:srgbClr val="2C54A4"/>
              </a:solidFill>
              <a:latin typeface="Gilroy" panose="00000500000000000000" pitchFamily="50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22219" y="1464772"/>
            <a:ext cx="11069781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0836" y="4531414"/>
            <a:ext cx="119426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Що робити, якщо не сплачуються аліменти: 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 Bold" panose="00000800000000000000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836" y="3234449"/>
            <a:ext cx="118975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u="sng" dirty="0">
                <a:solidFill>
                  <a:srgbClr val="2C54A4"/>
                </a:solidFill>
                <a:latin typeface="Gilroy" panose="00000500000000000000" pitchFamily="50" charset="-52"/>
              </a:rPr>
              <a:t>Такі обмеження застосовуються тимчасово до погашення боржником суми у повному обсязі. </a:t>
            </a:r>
            <a:endParaRPr lang="uk-UA" u="sng" dirty="0">
              <a:solidFill>
                <a:srgbClr val="2C54A4"/>
              </a:solidFill>
              <a:latin typeface="Gilroy" panose="00000500000000000000" pitchFamily="50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5055"/>
          <a:stretch/>
        </p:blipFill>
        <p:spPr>
          <a:xfrm>
            <a:off x="7917874" y="242539"/>
            <a:ext cx="4024745" cy="248533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" name="Прямоугольник 13"/>
          <p:cNvSpPr/>
          <p:nvPr/>
        </p:nvSpPr>
        <p:spPr>
          <a:xfrm>
            <a:off x="110836" y="240465"/>
            <a:ext cx="8492837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u="sng" dirty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ВІДПОВІДАЛЬНІСТЬ ЗА НЕСПЛАТУ АЛІМЕНТІВ</a:t>
            </a:r>
            <a:br>
              <a:rPr lang="uk-UA" sz="2500" b="1" u="sng" dirty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</a:br>
            <a:r>
              <a:rPr lang="uk-UA" dirty="0">
                <a:solidFill>
                  <a:srgbClr val="2C54A4"/>
                </a:solidFill>
                <a:latin typeface="Gilroy" panose="00000500000000000000" pitchFamily="50" charset="-52"/>
              </a:rPr>
              <a:t/>
            </a:r>
            <a:br>
              <a:rPr lang="uk-UA" dirty="0">
                <a:solidFill>
                  <a:srgbClr val="2C54A4"/>
                </a:solidFill>
                <a:latin typeface="Gilroy" panose="00000500000000000000" pitchFamily="50" charset="-52"/>
              </a:rPr>
            </a:br>
            <a:r>
              <a:rPr lang="uk-UA" sz="17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Якщо аліменти не виплачується </a:t>
            </a:r>
            <a:r>
              <a:rPr lang="uk-UA" sz="1700" dirty="0">
                <a:solidFill>
                  <a:srgbClr val="2C54A4"/>
                </a:solidFill>
                <a:latin typeface="Gilroy" panose="00000500000000000000" pitchFamily="50" charset="-52"/>
              </a:rPr>
              <a:t>більше 6 </a:t>
            </a:r>
            <a:r>
              <a:rPr lang="uk-UA" sz="17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місяців</a:t>
            </a:r>
            <a:r>
              <a:rPr lang="uk-UA" sz="1700" dirty="0" smtClean="0"/>
              <a:t> </a:t>
            </a:r>
            <a:r>
              <a:rPr lang="uk-UA" sz="1700" dirty="0">
                <a:solidFill>
                  <a:srgbClr val="2C54A4"/>
                </a:solidFill>
                <a:latin typeface="Gilroy" panose="00000500000000000000" pitchFamily="50" charset="-52"/>
              </a:rPr>
              <a:t>З</a:t>
            </a:r>
            <a:r>
              <a:rPr lang="uk-UA" sz="17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аконом </a:t>
            </a:r>
            <a:r>
              <a:rPr lang="uk-UA" sz="1700" dirty="0">
                <a:solidFill>
                  <a:srgbClr val="2C54A4"/>
                </a:solidFill>
                <a:latin typeface="Gilroy" panose="00000500000000000000" pitchFamily="50" charset="-52"/>
              </a:rPr>
              <a:t>встановлено можливість накладення нових обмежень на неплатників аліментів щодо: </a:t>
            </a:r>
            <a:endParaRPr lang="uk-UA" sz="1700" dirty="0" smtClean="0">
              <a:solidFill>
                <a:srgbClr val="2C54A4"/>
              </a:solidFill>
              <a:latin typeface="Gilroy" panose="00000500000000000000" pitchFamily="50" charset="-52"/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виїзду </a:t>
            </a:r>
            <a:r>
              <a:rPr lang="uk-UA" sz="1600" dirty="0">
                <a:solidFill>
                  <a:srgbClr val="2C54A4"/>
                </a:solidFill>
                <a:latin typeface="Gilroy" panose="00000500000000000000" pitchFamily="50" charset="-52"/>
              </a:rPr>
              <a:t>за межі України </a:t>
            </a:r>
            <a:endParaRPr lang="uk-UA" sz="1600" dirty="0" smtClean="0">
              <a:solidFill>
                <a:srgbClr val="2C54A4"/>
              </a:solidFill>
              <a:latin typeface="Gilroy" panose="00000500000000000000" pitchFamily="50" charset="-52"/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керування </a:t>
            </a:r>
            <a:r>
              <a:rPr lang="uk-UA" sz="1600" dirty="0">
                <a:solidFill>
                  <a:srgbClr val="2C54A4"/>
                </a:solidFill>
                <a:latin typeface="Gilroy" panose="00000500000000000000" pitchFamily="50" charset="-52"/>
              </a:rPr>
              <a:t>транспортними засобами 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користування </a:t>
            </a:r>
            <a:r>
              <a:rPr lang="uk-UA" sz="1600" dirty="0">
                <a:solidFill>
                  <a:srgbClr val="2C54A4"/>
                </a:solidFill>
                <a:latin typeface="Gilroy" panose="00000500000000000000" pitchFamily="50" charset="-52"/>
              </a:rPr>
              <a:t>зброєю 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полювання </a:t>
            </a: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участі </a:t>
            </a:r>
            <a:r>
              <a:rPr lang="uk-UA" sz="1600" dirty="0">
                <a:solidFill>
                  <a:srgbClr val="2C54A4"/>
                </a:solidFill>
                <a:latin typeface="Gilroy" panose="00000500000000000000" pitchFamily="50" charset="-52"/>
              </a:rPr>
              <a:t>у прийнятті рішення про виїзд дитини за кордон. </a:t>
            </a:r>
            <a:endParaRPr lang="uk-UA" sz="1600" dirty="0" smtClean="0">
              <a:solidFill>
                <a:srgbClr val="2C54A4"/>
              </a:solidFill>
              <a:latin typeface="Gilroy" panose="00000500000000000000" pitchFamily="50" charset="-52"/>
            </a:endParaRPr>
          </a:p>
          <a:p>
            <a:pPr marL="285750" indent="-285750">
              <a:buFontTx/>
              <a:buChar char="-"/>
            </a:pPr>
            <a:r>
              <a:rPr lang="uk-UA" sz="1600" dirty="0" smtClean="0">
                <a:solidFill>
                  <a:srgbClr val="2C54A4"/>
                </a:solidFill>
                <a:latin typeface="Gilroy" panose="00000500000000000000" pitchFamily="50" charset="-52"/>
              </a:rPr>
              <a:t>А також недопущення відчуження майна, автоматизований арешт коштів боржника</a:t>
            </a:r>
          </a:p>
          <a:p>
            <a:endParaRPr lang="uk-UA" sz="1700" dirty="0" smtClean="0">
              <a:solidFill>
                <a:srgbClr val="2C54A4"/>
              </a:solidFill>
              <a:latin typeface="Gilroy" panose="00000500000000000000" pitchFamily="50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836" y="3667489"/>
            <a:ext cx="11942619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2C54A4"/>
                </a:solidFill>
                <a:latin typeface="Gilroy" panose="00000500000000000000" pitchFamily="50" charset="-52"/>
              </a:rPr>
              <a:t>До неплатників аліментів суд може застосувати адміністративне стягнення у вигляді суспільно </a:t>
            </a:r>
            <a:r>
              <a:rPr lang="uk-UA" sz="1600" b="1" dirty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корисних робіт на строк від 120 до 240 годин. </a:t>
            </a:r>
            <a:r>
              <a:rPr lang="uk-UA" sz="1600" dirty="0">
                <a:solidFill>
                  <a:srgbClr val="2C54A4"/>
                </a:solidFill>
                <a:latin typeface="Gilroy" panose="00000500000000000000" pitchFamily="50" charset="-52"/>
              </a:rPr>
              <a:t>Якщо порушник ухиляється від виконання суспільно корисних робіт, до нього може бути застосований </a:t>
            </a:r>
            <a:r>
              <a:rPr lang="uk-UA" sz="1600" b="1" dirty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адміністративний арешт до 15 діб.</a:t>
            </a:r>
            <a:endParaRPr lang="uk-U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1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862">
        <p:split orient="vert"/>
      </p:transition>
    </mc:Choice>
    <mc:Fallback xmlns="">
      <p:transition spd="slow" advTm="4886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3710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По</a:t>
            </a:r>
            <a:r>
              <a:rPr lang="uk-UA" sz="40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їхати за кордон – легко!</a:t>
            </a:r>
            <a:endParaRPr lang="uk-UA" sz="4000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854" y="2109895"/>
            <a:ext cx="7051963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dirty="0" smtClean="0">
                <a:solidFill>
                  <a:srgbClr val="0D62C5"/>
                </a:solidFill>
                <a:latin typeface="Gilroy Bold" panose="00000800000000000000" pitchFamily="50" charset="-52"/>
              </a:rPr>
              <a:t>Якщо дитина проживає з одним із батьків </a:t>
            </a:r>
            <a:r>
              <a:rPr lang="uk-UA" sz="2500" dirty="0" smtClean="0">
                <a:solidFill>
                  <a:srgbClr val="0D62C5"/>
                </a:solidFill>
                <a:latin typeface="Gilroy Bold" panose="00000800000000000000" pitchFamily="50" charset="-52"/>
              </a:rPr>
              <a:t>який не перешкоджає другому з батьків у побаченнях і спілкуванні з дитиною – </a:t>
            </a:r>
            <a:r>
              <a:rPr lang="uk-UA" sz="2500" u="sng" dirty="0">
                <a:solidFill>
                  <a:srgbClr val="0D62C5"/>
                </a:solidFill>
                <a:latin typeface="Gilroy Bold" panose="00000800000000000000" pitchFamily="50" charset="-52"/>
              </a:rPr>
              <a:t>така дитина може виїхати за кордон на строк до 1 місяця. </a:t>
            </a:r>
          </a:p>
          <a:p>
            <a:endParaRPr lang="uk-UA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436" y="1425036"/>
            <a:ext cx="4245229" cy="32529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553198" y="4790763"/>
            <a:ext cx="5492139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 smtClean="0">
                <a:latin typeface="Gilroy" panose="00000500000000000000" pitchFamily="50" charset="-52"/>
              </a:rPr>
              <a:t>За </a:t>
            </a:r>
            <a:r>
              <a:rPr lang="uk-UA" dirty="0">
                <a:latin typeface="Gilroy" panose="00000500000000000000" pitchFamily="50" charset="-52"/>
              </a:rPr>
              <a:t>умисне порушення строків перебування за кордоном наступає адміністративна відповідальність – штраф від </a:t>
            </a:r>
            <a:r>
              <a:rPr lang="uk-UA" b="1" dirty="0">
                <a:latin typeface="Gilroy" panose="00000500000000000000" pitchFamily="50" charset="-52"/>
              </a:rPr>
              <a:t>1700 до 3400 грн </a:t>
            </a:r>
            <a:r>
              <a:rPr lang="uk-UA" dirty="0">
                <a:latin typeface="Gilroy" panose="00000500000000000000" pitchFamily="50" charset="-52"/>
              </a:rPr>
              <a:t>та втрата права виїзду з дитиною за кордон без згоди другого з батьків на </a:t>
            </a:r>
            <a:r>
              <a:rPr lang="en-US" b="1" dirty="0" smtClean="0">
                <a:latin typeface="Gilroy" panose="00000500000000000000" pitchFamily="50" charset="-52"/>
              </a:rPr>
              <a:t>1 </a:t>
            </a:r>
            <a:r>
              <a:rPr lang="uk-UA" b="1" dirty="0" smtClean="0">
                <a:latin typeface="Gilroy" panose="00000500000000000000" pitchFamily="50" charset="-52"/>
              </a:rPr>
              <a:t>рік</a:t>
            </a:r>
            <a:r>
              <a:rPr lang="uk-UA" dirty="0">
                <a:latin typeface="Gilroy" panose="00000500000000000000" pitchFamily="50" charset="-52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93" y="4790763"/>
            <a:ext cx="584505" cy="5845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6508">
        <p:split orient="vert"/>
      </p:transition>
    </mc:Choice>
    <mc:Fallback xmlns="">
      <p:transition spd="slow" advTm="1650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4334" y="3841164"/>
            <a:ext cx="5480998" cy="19319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uk-UA" sz="1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лікування</a:t>
            </a:r>
            <a:r>
              <a:rPr lang="uk-UA" sz="1500" dirty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; </a:t>
            </a:r>
            <a:endParaRPr lang="en-US" sz="1500" dirty="0" smtClean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uk-UA" sz="1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навчання;</a:t>
            </a:r>
            <a:endParaRPr lang="en-US" sz="1500" dirty="0" smtClean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uk-UA" sz="1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участь </a:t>
            </a:r>
            <a:r>
              <a:rPr lang="uk-UA" sz="1500" dirty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у дитячих змаганнях, </a:t>
            </a:r>
            <a:r>
              <a:rPr lang="uk-UA" sz="1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наукових </a:t>
            </a:r>
            <a:r>
              <a:rPr lang="uk-UA" sz="1500" dirty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виставках, учнівських олімпіадах та конкурсах, екологічних, технічних, мистецьких туристичних, дослідницьких, спортивних заходах; </a:t>
            </a:r>
            <a:endParaRPr lang="en-US" sz="1500" dirty="0" smtClean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q"/>
            </a:pPr>
            <a:r>
              <a:rPr lang="uk-UA" sz="1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оздоровлення </a:t>
            </a:r>
            <a:r>
              <a:rPr lang="uk-UA" sz="1500" dirty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та відпочинок. </a:t>
            </a:r>
            <a:endParaRPr lang="en-US" sz="1500" dirty="0" smtClean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1055" y="4936064"/>
            <a:ext cx="4218754" cy="87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Пред’яви на кордоні копію рішення суду або органу опіки і піклування про визначення (підтвердження) місця проживання дитини.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36125" y="3633702"/>
            <a:ext cx="1357745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/>
            <a:r>
              <a:rPr lang="uk-UA" sz="3000" b="1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uk-UA" sz="3000" b="1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36125" y="4936064"/>
            <a:ext cx="1357745" cy="5909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uk-UA" sz="3000" b="1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2</a:t>
            </a:r>
            <a:endParaRPr lang="uk-UA" sz="3000" b="1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 Bold" panose="00000800000000000000" pitchFamily="50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4334" y="2733478"/>
            <a:ext cx="5480998" cy="11326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uk-UA" sz="2000" dirty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Не потрібно отримувати дозвіл другого з батьків на виїзд за кордон </a:t>
            </a:r>
            <a:r>
              <a:rPr lang="uk-UA" sz="2000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дитини</a:t>
            </a:r>
            <a:r>
              <a:rPr lang="ru-RU" sz="2000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,</a:t>
            </a:r>
            <a:r>
              <a:rPr lang="uk-UA" sz="2000" dirty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 якщо мета поїздки: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72498" y="2838122"/>
            <a:ext cx="317586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2C54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 Bold" panose="00000800000000000000" pitchFamily="50" charset="-52"/>
              </a:rPr>
              <a:t>Для цього потрібно: </a:t>
            </a:r>
            <a:endParaRPr lang="uk-UA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936682" y="3550142"/>
            <a:ext cx="4133127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uk-UA" sz="1500" dirty="0" smtClean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Повідом </a:t>
            </a:r>
            <a:r>
              <a:rPr lang="uk-UA" sz="1500" dirty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другого з батьків про державу перебування, мету та тривалість поїздки рекомендованим листом, якщо відоме місце його проживання;</a:t>
            </a:r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76" b="23836"/>
          <a:stretch/>
        </p:blipFill>
        <p:spPr bwMode="auto">
          <a:xfrm>
            <a:off x="2502408" y="53112"/>
            <a:ext cx="7500838" cy="2505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779">
        <p:split orient="vert"/>
      </p:transition>
    </mc:Choice>
    <mc:Fallback xmlns="">
      <p:transition spd="slow" advTm="3177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51583" y="64051"/>
            <a:ext cx="114197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500" dirty="0">
                <a:solidFill>
                  <a:srgbClr val="0D62C5"/>
                </a:solidFill>
                <a:latin typeface="Gilroy" panose="00000500000000000000" pitchFamily="50" charset="-52"/>
              </a:rPr>
              <a:t>Якщо дитині заборгували зі сплатою аліментів понад 4 місяці </a:t>
            </a:r>
          </a:p>
          <a:p>
            <a:pPr algn="ctr"/>
            <a:r>
              <a:rPr lang="ru-RU" sz="2500" dirty="0">
                <a:solidFill>
                  <a:srgbClr val="0D62C5"/>
                </a:solidFill>
                <a:latin typeface="Gilroy" panose="00000500000000000000" pitchFamily="50" charset="-52"/>
              </a:rPr>
              <a:t>або </a:t>
            </a:r>
            <a:endParaRPr lang="ru-RU" sz="2500" dirty="0" smtClean="0">
              <a:solidFill>
                <a:srgbClr val="0D62C5"/>
              </a:solidFill>
              <a:latin typeface="Gilroy" panose="00000500000000000000" pitchFamily="50" charset="-52"/>
            </a:endParaRPr>
          </a:p>
          <a:p>
            <a:pPr algn="just"/>
            <a:r>
              <a:rPr lang="uk-UA" sz="2500" dirty="0" smtClean="0">
                <a:solidFill>
                  <a:srgbClr val="0D62C5"/>
                </a:solidFill>
                <a:latin typeface="Gilroy" panose="00000500000000000000" pitchFamily="50" charset="-52"/>
              </a:rPr>
              <a:t>якщо </a:t>
            </a:r>
            <a:r>
              <a:rPr lang="uk-UA" sz="2500" dirty="0">
                <a:solidFill>
                  <a:srgbClr val="0D62C5"/>
                </a:solidFill>
                <a:latin typeface="Gilroy" panose="00000500000000000000" pitchFamily="50" charset="-52"/>
              </a:rPr>
              <a:t>заборгували дитині з інвалідністю або тяжкою хворобою </a:t>
            </a:r>
            <a:r>
              <a:rPr lang="uk-UA" sz="2500" dirty="0" smtClean="0">
                <a:solidFill>
                  <a:srgbClr val="0D62C5"/>
                </a:solidFill>
                <a:latin typeface="Gilroy" panose="00000500000000000000" pitchFamily="50" charset="-52"/>
              </a:rPr>
              <a:t>або </a:t>
            </a:r>
            <a:r>
              <a:rPr lang="uk-UA" sz="2500" dirty="0">
                <a:solidFill>
                  <a:srgbClr val="0D62C5"/>
                </a:solidFill>
                <a:latin typeface="Gilroy" panose="00000500000000000000" pitchFamily="50" charset="-52"/>
              </a:rPr>
              <a:t>понад 3 </a:t>
            </a:r>
            <a:r>
              <a:rPr lang="uk-UA" sz="2500" dirty="0" smtClean="0">
                <a:solidFill>
                  <a:srgbClr val="0D62C5"/>
                </a:solidFill>
                <a:latin typeface="Gilroy" panose="00000500000000000000" pitchFamily="50" charset="-52"/>
              </a:rPr>
              <a:t>місяці</a:t>
            </a:r>
            <a:endParaRPr lang="uk-UA" sz="2500" dirty="0">
              <a:solidFill>
                <a:srgbClr val="0D62C5"/>
              </a:solidFill>
              <a:latin typeface="Gilroy" panose="00000500000000000000" pitchFamily="50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91642" y="3433663"/>
            <a:ext cx="7433625" cy="3404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ЩО ПОТРІБНО ЗРОБИТИ?</a:t>
            </a:r>
            <a:endParaRPr lang="uk-UA" b="1" u="sng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" panose="00000500000000000000" pitchFamily="50" charset="-52"/>
            </a:endParaRPr>
          </a:p>
          <a:p>
            <a:pPr lvl="0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1.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Отримай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довідку про наявність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заборгованості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по сплаті аліментів у державного чи приватного виконавця за місцем виконання рішення про стягнення аліментів. 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latin typeface="Gilroy" panose="00000500000000000000" pitchFamily="50" charset="-52"/>
            </a:endParaRPr>
          </a:p>
          <a:p>
            <a:pPr lvl="0"/>
            <a:endParaRPr lang="uk-UA" dirty="0">
              <a:solidFill>
                <a:schemeClr val="accent1">
                  <a:lumMod val="50000"/>
                </a:schemeClr>
              </a:solidFill>
              <a:latin typeface="Gilroy" panose="00000500000000000000" pitchFamily="50" charset="-52"/>
            </a:endParaRPr>
          </a:p>
          <a:p>
            <a:pPr lvl="0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2.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На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кордоні пред’яви довідку про наявність у другого з батьків заборгованості: </a:t>
            </a:r>
          </a:p>
          <a:p>
            <a:pPr marL="285750" indent="-285750">
              <a:buFontTx/>
              <a:buChar char="-"/>
            </a:pP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понад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4 місяці 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latin typeface="Gilroy" panose="00000500000000000000" pitchFamily="50" charset="-52"/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     або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Gilroy" panose="00000500000000000000" pitchFamily="50" charset="-52"/>
            </a:endParaRP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-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Gilroy" panose="00000500000000000000" pitchFamily="50" charset="-52"/>
              </a:rPr>
              <a:t>понад 3 місяці + документ, що підтверджує тяжку хворобу або інвалідність дитини.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uk-UA" sz="1500" dirty="0">
              <a:solidFill>
                <a:srgbClr val="0D62C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 Bold" panose="00000800000000000000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72" y="2285852"/>
            <a:ext cx="1159990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b="1" dirty="0">
                <a:solidFill>
                  <a:srgbClr val="0D62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roy" panose="00000500000000000000" pitchFamily="50" charset="-52"/>
              </a:rPr>
              <a:t>Можете виїхати з дитиною за кордон на строк до 1 місяця і більше без дозволу боржника 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6126868" y="1463285"/>
            <a:ext cx="469227" cy="770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0D62C5"/>
              </a:solidFill>
            </a:endParaRPr>
          </a:p>
        </p:txBody>
      </p:sp>
      <p:pic>
        <p:nvPicPr>
          <p:cNvPr id="1026" name="Picture 2" descr="ÐÐ°ÑÑÐ¸Ð½ÐºÐ¸ Ð¿Ð¾ Ð·Ð°Ð¿ÑÐ¾ÑÑ Ð·Ð°Ð±Ð¾ÑÐ³ÑÐ²Ð°Ð»Ð¸ Ð°Ð»ÑÐ¼ÐµÐ½ÑÐ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90" y="3054375"/>
            <a:ext cx="4062629" cy="2789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111136"/>
            <a:ext cx="425420" cy="42542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6" y="985784"/>
            <a:ext cx="425420" cy="4254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3" y="5962592"/>
            <a:ext cx="2523642" cy="7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9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6454">
        <p:split orient="vert"/>
      </p:transition>
    </mc:Choice>
    <mc:Fallback xmlns="">
      <p:transition spd="slow" advTm="26454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965</Words>
  <Application>Microsoft Office PowerPoint</Application>
  <PresentationFormat>Широкоэкранный</PresentationFormat>
  <Paragraphs>122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Gilroy</vt:lpstr>
      <vt:lpstr>Gilroy Bold</vt:lpstr>
      <vt:lpstr>Gilroy Heavy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#ЧужихДітейНеБуває –  ініціатива Міністерства юстиції України:  права дитини на аліменти</vt:lpstr>
      <vt:lpstr>Як оформити аліменти?</vt:lpstr>
      <vt:lpstr>Самостійно направити виконавчий лист за місцем роботи боржника або отримання ним пенсії, стипендії.  Або звернутися до державної виконавчої служби або приватного виконавця для виконання рішення в примусовому порядку.  Знайти потрібний підрозділ державної виконавчої служби: https://minjust.gov.ua/str_ust_der  Обрати приватного виконавця: https://erpv.minjust.gov.ua</vt:lpstr>
      <vt:lpstr>Поїхати за кордон – легко!</vt:lpstr>
      <vt:lpstr>Презентация PowerPoint</vt:lpstr>
      <vt:lpstr>Презентация PowerPoint</vt:lpstr>
      <vt:lpstr>Презентация PowerPoint</vt:lpstr>
      <vt:lpstr>Податкова знижка на розвиток дитини </vt:lpstr>
      <vt:lpstr>Презентация PowerPoint</vt:lpstr>
      <vt:lpstr>Презентация PowerPoint</vt:lpstr>
      <vt:lpstr> ініціатива Міністерства соціальної політики України: відшкодування витрат на няню для дитини до 3 років</vt:lpstr>
      <vt:lpstr>Як отримати  відшкодування?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70</cp:revision>
  <dcterms:created xsi:type="dcterms:W3CDTF">2019-04-02T06:59:55Z</dcterms:created>
  <dcterms:modified xsi:type="dcterms:W3CDTF">2019-04-05T12:05:31Z</dcterms:modified>
</cp:coreProperties>
</file>